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6" r:id="rId3"/>
    <p:sldId id="268" r:id="rId4"/>
    <p:sldId id="260" r:id="rId5"/>
    <p:sldId id="259" r:id="rId6"/>
    <p:sldId id="270" r:id="rId7"/>
    <p:sldId id="262" r:id="rId8"/>
    <p:sldId id="263" r:id="rId9"/>
    <p:sldId id="265" r:id="rId10"/>
    <p:sldId id="264" r:id="rId11"/>
    <p:sldId id="267" r:id="rId12"/>
    <p:sldId id="258" r:id="rId13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err="1">
                <a:latin typeface="Georgia" panose="02040502050405020303" pitchFamily="18" charset="0"/>
              </a:rPr>
              <a:t>Evolució</a:t>
            </a:r>
            <a:r>
              <a:rPr lang="en-US" sz="1600" dirty="0">
                <a:latin typeface="Georgia" panose="02040502050405020303" pitchFamily="18" charset="0"/>
              </a:rPr>
              <a:t> del </a:t>
            </a:r>
            <a:r>
              <a:rPr lang="en-US" sz="1600" dirty="0" err="1">
                <a:latin typeface="Georgia" panose="02040502050405020303" pitchFamily="18" charset="0"/>
              </a:rPr>
              <a:t>finançament</a:t>
            </a:r>
            <a:r>
              <a:rPr lang="en-US" sz="1600" dirty="0">
                <a:latin typeface="Georgia" panose="02040502050405020303" pitchFamily="18" charset="0"/>
              </a:rPr>
              <a:t> de la </a:t>
            </a:r>
            <a:r>
              <a:rPr lang="en-US" sz="1600" dirty="0" err="1">
                <a:latin typeface="Georgia" panose="02040502050405020303" pitchFamily="18" charset="0"/>
              </a:rPr>
              <a:t>recerca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</a:p>
          <a:p>
            <a:pPr>
              <a:defRPr/>
            </a:pPr>
            <a:r>
              <a:rPr lang="en-US" sz="1600" dirty="0">
                <a:latin typeface="Georgia" panose="02040502050405020303" pitchFamily="18" charset="0"/>
              </a:rPr>
              <a:t>a la UPF (2007-2020)</a:t>
            </a:r>
          </a:p>
        </c:rich>
      </c:tx>
      <c:layout>
        <c:manualLayout>
          <c:xMode val="edge"/>
          <c:yMode val="edge"/>
          <c:x val="9.5202257761053635E-2"/>
          <c:y val="2.4188671638782504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Evolució del finançament de la recerca a la UPF (2007-2017)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Hoja1!$A$2:$A$15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Hoja1!$B$2:$B$15</c:f>
              <c:numCache>
                <c:formatCode>#,##0</c:formatCode>
                <c:ptCount val="14"/>
                <c:pt idx="0">
                  <c:v>24.1</c:v>
                </c:pt>
                <c:pt idx="1">
                  <c:v>29</c:v>
                </c:pt>
                <c:pt idx="2">
                  <c:v>43.6</c:v>
                </c:pt>
                <c:pt idx="3">
                  <c:v>37.799999999999997</c:v>
                </c:pt>
                <c:pt idx="4">
                  <c:v>38.1</c:v>
                </c:pt>
                <c:pt idx="5">
                  <c:v>32.5</c:v>
                </c:pt>
                <c:pt idx="6">
                  <c:v>33.9</c:v>
                </c:pt>
                <c:pt idx="7">
                  <c:v>34</c:v>
                </c:pt>
                <c:pt idx="8">
                  <c:v>38</c:v>
                </c:pt>
                <c:pt idx="9">
                  <c:v>41</c:v>
                </c:pt>
                <c:pt idx="10">
                  <c:v>46</c:v>
                </c:pt>
                <c:pt idx="11" formatCode="General">
                  <c:v>40.6</c:v>
                </c:pt>
                <c:pt idx="12" formatCode="General">
                  <c:v>42.6</c:v>
                </c:pt>
                <c:pt idx="13" formatCode="General">
                  <c:v>42.9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D3-4277-8616-1C0BAE17F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617408"/>
        <c:axId val="35623296"/>
      </c:lineChart>
      <c:catAx>
        <c:axId val="3561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Georgia" panose="02040502050405020303" pitchFamily="18" charset="0"/>
              </a:defRPr>
            </a:pPr>
            <a:endParaRPr lang="ca-ES"/>
          </a:p>
        </c:txPr>
        <c:crossAx val="35623296"/>
        <c:crosses val="autoZero"/>
        <c:auto val="1"/>
        <c:lblAlgn val="ctr"/>
        <c:lblOffset val="100"/>
        <c:noMultiLvlLbl val="0"/>
      </c:catAx>
      <c:valAx>
        <c:axId val="35623296"/>
        <c:scaling>
          <c:orientation val="minMax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>
                    <a:latin typeface="Georgia" panose="02040502050405020303" pitchFamily="18" charset="0"/>
                  </a:defRPr>
                </a:pPr>
                <a:r>
                  <a:rPr lang="es-ES" sz="1200">
                    <a:latin typeface="Georgia" panose="02040502050405020303" pitchFamily="18" charset="0"/>
                  </a:rPr>
                  <a:t>M€</a:t>
                </a:r>
              </a:p>
            </c:rich>
          </c:tx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Georgia" panose="02040502050405020303" pitchFamily="18" charset="0"/>
              </a:defRPr>
            </a:pPr>
            <a:endParaRPr lang="ca-ES"/>
          </a:p>
        </c:txPr>
        <c:crossAx val="35617408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C00000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  <a:latin typeface="Georgia" panose="02040502050405020303" pitchFamily="18" charset="0"/>
              </a:rPr>
              <a:t>Fonts de </a:t>
            </a:r>
            <a:r>
              <a:rPr lang="en-US" sz="16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finançament</a:t>
            </a:r>
            <a:r>
              <a:rPr lang="en-US" sz="1600" b="1" dirty="0">
                <a:solidFill>
                  <a:schemeClr val="tx1"/>
                </a:solidFill>
                <a:latin typeface="Georgia" panose="02040502050405020303" pitchFamily="18" charset="0"/>
              </a:rPr>
              <a:t> de la </a:t>
            </a:r>
            <a:r>
              <a:rPr lang="en-US" sz="16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recerca</a:t>
            </a:r>
            <a:r>
              <a:rPr lang="en-US" sz="1600" b="1" dirty="0">
                <a:solidFill>
                  <a:schemeClr val="tx1"/>
                </a:solidFill>
                <a:latin typeface="Georgia" panose="02040502050405020303" pitchFamily="18" charset="0"/>
              </a:rPr>
              <a:t> (2020)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ca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Fonts de finançament de la recerca (2019*)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D5A-45A8-B71A-41AD660C8A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D5A-45A8-B71A-41AD660C8A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D5A-45A8-B71A-41AD660C8A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D5A-45A8-B71A-41AD660C8A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ca-E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Full1!$A$2:$A$5</c:f>
              <c:strCache>
                <c:ptCount val="4"/>
                <c:pt idx="0">
                  <c:v>Administració autonòmica</c:v>
                </c:pt>
                <c:pt idx="1">
                  <c:v>Administració estatal</c:v>
                </c:pt>
                <c:pt idx="2">
                  <c:v>Administració europea</c:v>
                </c:pt>
                <c:pt idx="3">
                  <c:v>Empreses i institucions </c:v>
                </c:pt>
              </c:strCache>
            </c:strRef>
          </c:cat>
          <c:val>
            <c:numRef>
              <c:f>Full1!$B$2:$B$5</c:f>
              <c:numCache>
                <c:formatCode>#,##0</c:formatCode>
                <c:ptCount val="4"/>
                <c:pt idx="0">
                  <c:v>11195</c:v>
                </c:pt>
                <c:pt idx="1">
                  <c:v>10902</c:v>
                </c:pt>
                <c:pt idx="2">
                  <c:v>14935</c:v>
                </c:pt>
                <c:pt idx="3">
                  <c:v>5903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0-4B57-824F-988F1B44894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704994464216619"/>
          <c:y val="0.30150285589182901"/>
          <c:w val="0.28470495615429703"/>
          <c:h val="0.596499081801368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E5D57C6-CE56-4F90-A382-4617A651DC66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Accés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91554F54-5661-406B-8F84-21F01756FB89}" type="par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B9A81EA-E205-4C02-8246-4A0AB7197E31}" type="sib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E5DA45AE-C19D-45A2-844F-5049B9C5B85D}">
      <dgm:prSet phldrT="[Texto]" custT="1"/>
      <dgm:spPr/>
      <dgm:t>
        <a:bodyPr/>
        <a:lstStyle/>
        <a:p>
          <a:r>
            <a:rPr lang="pt-BR" sz="1600" b="1" dirty="0">
              <a:latin typeface="Georgia" panose="02040502050405020303" pitchFamily="18" charset="0"/>
            </a:rPr>
            <a:t>Dos </a:t>
          </a:r>
          <a:r>
            <a:rPr lang="pt-BR" sz="1600" dirty="0" err="1">
              <a:latin typeface="Georgia" panose="02040502050405020303" pitchFamily="18" charset="0"/>
            </a:rPr>
            <a:t>estudiants</a:t>
          </a:r>
          <a:r>
            <a:rPr lang="pt-BR" sz="1600" dirty="0">
              <a:latin typeface="Georgia" panose="02040502050405020303" pitchFamily="18" charset="0"/>
            </a:rPr>
            <a:t> per </a:t>
          </a:r>
          <a:r>
            <a:rPr lang="pt-BR" sz="1600" dirty="0" err="1">
              <a:latin typeface="Georgia" panose="02040502050405020303" pitchFamily="18" charset="0"/>
            </a:rPr>
            <a:t>plaça</a:t>
          </a:r>
          <a:r>
            <a:rPr lang="pt-BR" sz="1600" dirty="0">
              <a:latin typeface="Georgia" panose="02040502050405020303" pitchFamily="18" charset="0"/>
            </a:rPr>
            <a:t> oferta </a:t>
          </a:r>
          <a:r>
            <a:rPr lang="pt-BR" sz="1000" i="1" dirty="0">
              <a:latin typeface="Georgia" panose="02040502050405020303" pitchFamily="18" charset="0"/>
            </a:rPr>
            <a:t>(</a:t>
          </a:r>
          <a:r>
            <a:rPr lang="pt-BR" sz="1000" i="1" dirty="0" err="1">
              <a:latin typeface="Georgia" panose="02040502050405020303" pitchFamily="18" charset="0"/>
            </a:rPr>
            <a:t>curs</a:t>
          </a:r>
          <a:r>
            <a:rPr lang="pt-BR" sz="1000" i="1" dirty="0">
              <a:latin typeface="Georgia" panose="02040502050405020303" pitchFamily="18" charset="0"/>
            </a:rPr>
            <a:t> 2021-2022)</a:t>
          </a:r>
          <a:endParaRPr lang="es-ES" sz="1000" dirty="0">
            <a:latin typeface="Georgia" panose="02040502050405020303" pitchFamily="18" charset="0"/>
          </a:endParaRPr>
        </a:p>
      </dgm:t>
    </dgm:pt>
    <dgm:pt modelId="{D2746720-E52F-4315-9572-85C2AF4F143C}" type="par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F68723ED-4A90-473A-A743-95D91FE271AD}" type="sib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D5A1762D-4BD7-4359-BAEE-856B5C76CEEE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Model</a:t>
          </a:r>
          <a:r>
            <a:rPr lang="es-ES" sz="2400" b="1" dirty="0">
              <a:latin typeface="Georgia" panose="02040502050405020303" pitchFamily="18" charset="0"/>
            </a:rPr>
            <a:t> </a:t>
          </a:r>
          <a:r>
            <a:rPr lang="es-ES" sz="2400" b="1" dirty="0" err="1">
              <a:latin typeface="Georgia" panose="02040502050405020303" pitchFamily="18" charset="0"/>
            </a:rPr>
            <a:t>docent</a:t>
          </a:r>
          <a:r>
            <a:rPr lang="es-ES" sz="2400" b="1" dirty="0">
              <a:latin typeface="Georgia" panose="02040502050405020303" pitchFamily="18" charset="0"/>
            </a:rPr>
            <a:t> propi</a:t>
          </a:r>
        </a:p>
      </dgm:t>
    </dgm:pt>
    <dgm:pt modelId="{261B22D2-4184-49BF-A7FB-DBAD12CFD223}" type="par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16235DD4-C50E-438C-A5FC-9D8C547FBD1F}" type="sib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977E7C24-A950-419E-8467-66ECF085D6A3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Resultats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DFE71D18-47DA-43AF-A39F-0F59417A1A75}" type="par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70FBF11F-0773-47F4-99A7-86A38F31DC7C}" type="sib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E29100F-9E5B-4A5E-863C-6092F80DD570}">
      <dgm:prSet phldrT="[Texto]" custT="1"/>
      <dgm:spPr/>
      <dgm:t>
        <a:bodyPr/>
        <a:lstStyle/>
        <a:p>
          <a:r>
            <a:rPr lang="es-ES" sz="1600" dirty="0">
              <a:latin typeface="Georgia" panose="02040502050405020303" pitchFamily="18" charset="0"/>
            </a:rPr>
            <a:t>Un </a:t>
          </a:r>
          <a:r>
            <a:rPr lang="es-ES" sz="1600" b="1" dirty="0">
              <a:latin typeface="Georgia" panose="02040502050405020303" pitchFamily="18" charset="0"/>
            </a:rPr>
            <a:t>87%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dels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graduats</a:t>
          </a:r>
          <a:r>
            <a:rPr lang="es-ES" sz="1600" dirty="0">
              <a:latin typeface="Georgia" panose="02040502050405020303" pitchFamily="18" charset="0"/>
            </a:rPr>
            <a:t> de la UPF treballa </a:t>
          </a:r>
          <a:r>
            <a:rPr lang="es-ES" sz="1000" i="1" dirty="0">
              <a:latin typeface="Georgia" panose="02040502050405020303" pitchFamily="18" charset="0"/>
            </a:rPr>
            <a:t>(AQU Catalunya, 2020)</a:t>
          </a:r>
          <a:endParaRPr lang="es-ES" sz="1000" dirty="0">
            <a:latin typeface="Georgia" panose="02040502050405020303" pitchFamily="18" charset="0"/>
          </a:endParaRPr>
        </a:p>
      </dgm:t>
    </dgm:pt>
    <dgm:pt modelId="{EFEFF202-A6E9-42E1-8153-CAFAED5D1E21}" type="par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2C2F94B1-1B1D-461D-BF31-4250728373F5}" type="sib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9FE2B08-A095-4EEE-993A-DB8FE0D6170D}">
      <dgm:prSet custT="1"/>
      <dgm:spPr/>
      <dgm:t>
        <a:bodyPr/>
        <a:lstStyle/>
        <a:p>
          <a:r>
            <a:rPr lang="es-ES" sz="1600" b="1" dirty="0">
              <a:latin typeface="Georgia" panose="02040502050405020303" pitchFamily="18" charset="0"/>
            </a:rPr>
            <a:t>15%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dels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estudiants</a:t>
          </a:r>
          <a:r>
            <a:rPr lang="es-ES" sz="1600" dirty="0">
              <a:latin typeface="Georgia" panose="02040502050405020303" pitchFamily="18" charset="0"/>
            </a:rPr>
            <a:t> de </a:t>
          </a:r>
          <a:r>
            <a:rPr lang="es-ES" sz="1600" dirty="0" err="1">
              <a:latin typeface="Georgia" panose="02040502050405020303" pitchFamily="18" charset="0"/>
            </a:rPr>
            <a:t>nou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ingrés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amb</a:t>
          </a:r>
          <a:r>
            <a:rPr lang="es-ES" sz="1600" dirty="0">
              <a:latin typeface="Georgia" panose="02040502050405020303" pitchFamily="18" charset="0"/>
            </a:rPr>
            <a:t> matrícula </a:t>
          </a:r>
          <a:r>
            <a:rPr lang="es-ES" sz="1600" dirty="0" err="1">
              <a:latin typeface="Georgia" panose="02040502050405020303" pitchFamily="18" charset="0"/>
            </a:rPr>
            <a:t>d'honor</a:t>
          </a:r>
          <a:r>
            <a:rPr lang="es-ES" sz="1600" dirty="0">
              <a:latin typeface="Georgia" panose="02040502050405020303" pitchFamily="18" charset="0"/>
            </a:rPr>
            <a:t> a </a:t>
          </a:r>
          <a:r>
            <a:rPr lang="es-ES" sz="1600" dirty="0" err="1">
              <a:latin typeface="Georgia" panose="02040502050405020303" pitchFamily="18" charset="0"/>
            </a:rPr>
            <a:t>Batxillerat</a:t>
          </a:r>
          <a:r>
            <a:rPr lang="es-ES" sz="1600" i="1" dirty="0">
              <a:latin typeface="Georgia" panose="02040502050405020303" pitchFamily="18" charset="0"/>
            </a:rPr>
            <a:t> </a:t>
          </a:r>
          <a:r>
            <a:rPr lang="es-ES" sz="1000" i="1" dirty="0">
              <a:latin typeface="Georgia" panose="02040502050405020303" pitchFamily="18" charset="0"/>
            </a:rPr>
            <a:t>(</a:t>
          </a:r>
          <a:r>
            <a:rPr lang="pt-BR" sz="1000" i="1" dirty="0">
              <a:latin typeface="Georgia" panose="02040502050405020303" pitchFamily="18" charset="0"/>
            </a:rPr>
            <a:t>2021-2022</a:t>
          </a:r>
          <a:r>
            <a:rPr lang="es-ES" sz="1000" i="1" dirty="0">
              <a:latin typeface="Georgia" panose="02040502050405020303" pitchFamily="18" charset="0"/>
            </a:rPr>
            <a:t>)</a:t>
          </a:r>
          <a:endParaRPr lang="es-ES" sz="1100" dirty="0">
            <a:latin typeface="Georgia" panose="02040502050405020303" pitchFamily="18" charset="0"/>
          </a:endParaRPr>
        </a:p>
      </dgm:t>
    </dgm:pt>
    <dgm:pt modelId="{5D4A648B-DFE8-446A-A77A-D737FA4CDA18}" type="parTrans" cxnId="{FA2CC508-AA6B-49ED-9B90-1518230A356C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19927D2B-8CF7-4573-803D-CF64F5C4C7B9}" type="sibTrans" cxnId="{FA2CC508-AA6B-49ED-9B90-1518230A356C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2AF8562B-3396-43FE-BDEC-75A5C81C55EE}">
      <dgm:prSet custT="1"/>
      <dgm:spPr/>
      <dgm:t>
        <a:bodyPr/>
        <a:lstStyle/>
        <a:p>
          <a:r>
            <a:rPr lang="es-ES" sz="1600" dirty="0">
              <a:latin typeface="Georgia" panose="02040502050405020303" pitchFamily="18" charset="0"/>
            </a:rPr>
            <a:t>Un </a:t>
          </a:r>
          <a:r>
            <a:rPr lang="es-ES" sz="1600" b="1" dirty="0">
              <a:latin typeface="Georgia" panose="02040502050405020303" pitchFamily="18" charset="0"/>
            </a:rPr>
            <a:t>30%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dels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graduats</a:t>
          </a:r>
          <a:r>
            <a:rPr lang="es-ES" sz="1600" dirty="0">
              <a:latin typeface="Georgia" panose="02040502050405020303" pitchFamily="18" charset="0"/>
            </a:rPr>
            <a:t> de la UPF troba </a:t>
          </a:r>
          <a:r>
            <a:rPr lang="es-ES" sz="1600" dirty="0" err="1">
              <a:latin typeface="Georgia" panose="02040502050405020303" pitchFamily="18" charset="0"/>
            </a:rPr>
            <a:t>feina</a:t>
          </a:r>
          <a:r>
            <a:rPr lang="es-ES" sz="1600" dirty="0">
              <a:latin typeface="Georgia" panose="02040502050405020303" pitchFamily="18" charset="0"/>
            </a:rPr>
            <a:t> a través de la UPF </a:t>
          </a:r>
          <a:r>
            <a:rPr lang="es-ES" sz="1000" i="1" dirty="0">
              <a:latin typeface="Georgia" panose="02040502050405020303" pitchFamily="18" charset="0"/>
            </a:rPr>
            <a:t>(AQU Catalunya, 2020)</a:t>
          </a:r>
          <a:endParaRPr lang="es-ES" sz="1000" dirty="0">
            <a:latin typeface="Georgia" panose="02040502050405020303" pitchFamily="18" charset="0"/>
          </a:endParaRPr>
        </a:p>
      </dgm:t>
    </dgm:pt>
    <dgm:pt modelId="{A7671E98-B99B-47B7-8C21-A90FFC8CCE3D}" type="parTrans" cxnId="{2DAC9EEC-B3E1-4F9C-A69F-01DCEDD5F0C5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A087FDF5-F3D3-4E7D-B66E-20F45E92517D}" type="sibTrans" cxnId="{2DAC9EEC-B3E1-4F9C-A69F-01DCEDD5F0C5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6724FC29-AA6D-48BC-87FB-0E176E186305}">
      <dgm:prSet custT="1"/>
      <dgm:spPr/>
      <dgm:t>
        <a:bodyPr/>
        <a:lstStyle/>
        <a:p>
          <a:r>
            <a:rPr lang="es-ES" sz="1600" dirty="0" err="1">
              <a:latin typeface="Georgia" panose="02040502050405020303" pitchFamily="18" charset="0"/>
            </a:rPr>
            <a:t>Valoració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dels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graduats</a:t>
          </a:r>
          <a:r>
            <a:rPr lang="es-ES" sz="1600" dirty="0">
              <a:latin typeface="Georgia" panose="02040502050405020303" pitchFamily="18" charset="0"/>
            </a:rPr>
            <a:t>: el </a:t>
          </a:r>
          <a:r>
            <a:rPr lang="es-ES" sz="1600" b="1" dirty="0">
              <a:latin typeface="Georgia" panose="02040502050405020303" pitchFamily="18" charset="0"/>
            </a:rPr>
            <a:t>90%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repetiria</a:t>
          </a:r>
          <a:r>
            <a:rPr lang="es-ES" sz="1600" dirty="0">
              <a:latin typeface="Georgia" panose="02040502050405020303" pitchFamily="18" charset="0"/>
            </a:rPr>
            <a:t> a la </a:t>
          </a:r>
          <a:r>
            <a:rPr lang="es-ES" sz="1600" dirty="0" err="1">
              <a:latin typeface="Georgia" panose="02040502050405020303" pitchFamily="18" charset="0"/>
            </a:rPr>
            <a:t>Universitat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000" i="1" dirty="0">
              <a:latin typeface="Georgia" panose="02040502050405020303" pitchFamily="18" charset="0"/>
            </a:rPr>
            <a:t>(AQU Catalunya, 2020)</a:t>
          </a:r>
          <a:endParaRPr lang="es-ES" sz="1000" dirty="0">
            <a:latin typeface="Georgia" panose="02040502050405020303" pitchFamily="18" charset="0"/>
          </a:endParaRPr>
        </a:p>
      </dgm:t>
    </dgm:pt>
    <dgm:pt modelId="{DA156DB4-1029-40EF-BB44-8C7C1B689E87}" type="parTrans" cxnId="{CC9CE2CD-AFFD-4F8A-B08A-C6A98541EF0C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83EFB5AC-5E23-4368-9BA1-EB4067CE5DF7}" type="sibTrans" cxnId="{CC9CE2CD-AFFD-4F8A-B08A-C6A98541EF0C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ED574321-0C7A-4B1A-9C04-99ED2AC1CE83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2a.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universitat</a:t>
          </a:r>
          <a:r>
            <a:rPr lang="es-ES" sz="1600" kern="1200" dirty="0">
              <a:latin typeface="Georgia" panose="02040502050405020303" pitchFamily="18" charset="0"/>
            </a:rPr>
            <a:t> pública </a:t>
          </a:r>
          <a:r>
            <a:rPr lang="es-ES" sz="1600" kern="1200" dirty="0" err="1">
              <a:latin typeface="Georgia" panose="02040502050405020303" pitchFamily="18" charset="0"/>
            </a:rPr>
            <a:t>espanyola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amb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600" b="1" kern="1200" dirty="0" err="1">
              <a:latin typeface="Georgia" panose="02040502050405020303" pitchFamily="18" charset="0"/>
            </a:rPr>
            <a:t>millor</a:t>
          </a:r>
          <a:r>
            <a:rPr lang="es-ES" sz="1600" b="1" kern="1200" dirty="0">
              <a:latin typeface="Georgia" panose="02040502050405020303" pitchFamily="18" charset="0"/>
            </a:rPr>
            <a:t> </a:t>
          </a:r>
          <a:r>
            <a:rPr lang="es-ES" sz="1600" b="1" kern="1200" dirty="0" err="1">
              <a:latin typeface="Georgia" panose="02040502050405020303" pitchFamily="18" charset="0"/>
            </a:rPr>
            <a:t>taxa</a:t>
          </a:r>
          <a:r>
            <a:rPr lang="es-ES" sz="1600" b="1" kern="1200" dirty="0">
              <a:latin typeface="Georgia" panose="02040502050405020303" pitchFamily="18" charset="0"/>
            </a:rPr>
            <a:t> de </a:t>
          </a:r>
          <a:r>
            <a:rPr lang="es-ES" sz="1600" b="1" kern="1200" dirty="0" err="1">
              <a:latin typeface="Georgia" panose="02040502050405020303" pitchFamily="18" charset="0"/>
            </a:rPr>
            <a:t>rendiment</a:t>
          </a:r>
          <a:r>
            <a:rPr lang="es-ES" sz="1600" b="1" kern="1200" dirty="0">
              <a:latin typeface="Georgia" panose="02040502050405020303" pitchFamily="18" charset="0"/>
            </a:rPr>
            <a:t> des del 2014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000" kern="1200" dirty="0">
              <a:latin typeface="Georgia" panose="02040502050405020303" pitchFamily="18" charset="0"/>
            </a:rPr>
            <a:t>(</a:t>
          </a:r>
          <a:r>
            <a:rPr lang="es-ES" sz="1000" kern="1200" dirty="0" err="1">
              <a:latin typeface="Georgia" panose="02040502050405020303" pitchFamily="18" charset="0"/>
            </a:rPr>
            <a:t>Ministeri</a:t>
          </a:r>
          <a:r>
            <a:rPr lang="es-ES" sz="1000" kern="1200" dirty="0">
              <a:latin typeface="Georgia" panose="02040502050405020303" pitchFamily="18" charset="0"/>
            </a:rPr>
            <a:t> </a:t>
          </a:r>
          <a:r>
            <a:rPr lang="es-ES" sz="1000" kern="1200" dirty="0" err="1">
              <a:latin typeface="Georgia" panose="02040502050405020303" pitchFamily="18" charset="0"/>
            </a:rPr>
            <a:t>d’Universitats</a:t>
          </a:r>
          <a:r>
            <a:rPr lang="es-ES" sz="1000" kern="1200" dirty="0">
              <a:latin typeface="Georgia" panose="02040502050405020303" pitchFamily="18" charset="0"/>
            </a:rPr>
            <a:t>, 2021)</a:t>
          </a:r>
        </a:p>
      </dgm:t>
    </dgm:pt>
    <dgm:pt modelId="{247F01CE-7253-4641-B707-E9B78D497D27}" type="parTrans" cxnId="{CABC4CE3-B5B5-4C6B-81DA-100C280555CD}">
      <dgm:prSet/>
      <dgm:spPr/>
      <dgm:t>
        <a:bodyPr/>
        <a:lstStyle/>
        <a:p>
          <a:endParaRPr lang="es-ES"/>
        </a:p>
      </dgm:t>
    </dgm:pt>
    <dgm:pt modelId="{6211BCA8-40ED-4293-951A-15AC02C50692}" type="sibTrans" cxnId="{CABC4CE3-B5B5-4C6B-81DA-100C280555CD}">
      <dgm:prSet/>
      <dgm:spPr/>
      <dgm:t>
        <a:bodyPr/>
        <a:lstStyle/>
        <a:p>
          <a:endParaRPr lang="es-ES"/>
        </a:p>
      </dgm:t>
    </dgm:pt>
    <dgm:pt modelId="{AC1BBDBD-DDB0-451E-88E2-060F3A583A8B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600" kern="1200" dirty="0">
              <a:latin typeface="Georgia" panose="02040502050405020303" pitchFamily="18" charset="0"/>
            </a:rPr>
            <a:t>El </a:t>
          </a:r>
          <a:r>
            <a:rPr lang="es-ES" sz="1600" b="1" kern="1200" dirty="0">
              <a:latin typeface="Georgia" panose="02040502050405020303" pitchFamily="18" charset="0"/>
            </a:rPr>
            <a:t>100%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600" kern="1200" dirty="0" err="1">
              <a:latin typeface="Georgia" panose="02040502050405020303" pitchFamily="18" charset="0"/>
            </a:rPr>
            <a:t>dels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graus</a:t>
          </a:r>
          <a:r>
            <a:rPr lang="es-ES" sz="1600" kern="1200" dirty="0">
              <a:latin typeface="Georgia" panose="02040502050405020303" pitchFamily="18" charset="0"/>
            </a:rPr>
            <a:t>, </a:t>
          </a:r>
          <a:r>
            <a:rPr lang="es-ES" sz="1600" kern="1200" dirty="0" err="1">
              <a:latin typeface="Georgia" panose="02040502050405020303" pitchFamily="18" charset="0"/>
            </a:rPr>
            <a:t>màsters</a:t>
          </a:r>
          <a:r>
            <a:rPr lang="es-ES" sz="1600" kern="1200" dirty="0">
              <a:latin typeface="Georgia" panose="02040502050405020303" pitchFamily="18" charset="0"/>
            </a:rPr>
            <a:t> i </a:t>
          </a:r>
          <a:r>
            <a:rPr lang="es-ES" sz="1600" kern="1200" dirty="0" err="1">
              <a:latin typeface="Georgia" panose="02040502050405020303" pitchFamily="18" charset="0"/>
            </a:rPr>
            <a:t>doctorats</a:t>
          </a:r>
          <a:r>
            <a:rPr lang="es-ES" sz="1600" kern="1200" dirty="0">
              <a:latin typeface="Georgia" panose="02040502050405020303" pitchFamily="18" charset="0"/>
            </a:rPr>
            <a:t>, </a:t>
          </a:r>
          <a:r>
            <a:rPr lang="es-ES" sz="1600" kern="1200" dirty="0" err="1">
              <a:latin typeface="Georgia" panose="02040502050405020303" pitchFamily="18" charset="0"/>
            </a:rPr>
            <a:t>avaluats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positivament</a:t>
          </a:r>
          <a:r>
            <a:rPr lang="es-E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 (AQU Catalunya, 2021)</a:t>
          </a:r>
        </a:p>
      </dgm:t>
    </dgm:pt>
    <dgm:pt modelId="{603595E7-FC61-47DC-89A6-FF26210D2ADF}" type="parTrans" cxnId="{57768FFB-66BB-4020-A11C-C6EA2439DC67}">
      <dgm:prSet/>
      <dgm:spPr/>
      <dgm:t>
        <a:bodyPr/>
        <a:lstStyle/>
        <a:p>
          <a:endParaRPr lang="es-ES"/>
        </a:p>
      </dgm:t>
    </dgm:pt>
    <dgm:pt modelId="{4C207B01-D3E8-444D-A9E0-59380ED17361}" type="sibTrans" cxnId="{57768FFB-66BB-4020-A11C-C6EA2439DC67}">
      <dgm:prSet/>
      <dgm:spPr/>
      <dgm:t>
        <a:bodyPr/>
        <a:lstStyle/>
        <a:p>
          <a:endParaRPr lang="es-ES"/>
        </a:p>
      </dgm:t>
    </dgm:pt>
    <dgm:pt modelId="{F4724E9C-344A-4715-A985-A1B503B4AA6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600" b="1" kern="1200" dirty="0" err="1">
              <a:latin typeface="Georgia" panose="02040502050405020303" pitchFamily="18" charset="0"/>
            </a:rPr>
            <a:t>Titulacions</a:t>
          </a:r>
          <a:r>
            <a:rPr lang="es-ES" sz="1600" b="1" kern="1200" dirty="0">
              <a:latin typeface="Georgia" panose="02040502050405020303" pitchFamily="18" charset="0"/>
            </a:rPr>
            <a:t> innovadores</a:t>
          </a:r>
          <a:r>
            <a:rPr lang="es-ES" sz="1600" kern="1200" dirty="0">
              <a:latin typeface="Georgia" panose="02040502050405020303" pitchFamily="18" charset="0"/>
            </a:rPr>
            <a:t>: Grau </a:t>
          </a:r>
          <a:r>
            <a:rPr lang="es-ES" sz="1600" kern="1200" dirty="0" err="1">
              <a:latin typeface="Georgia" panose="02040502050405020303" pitchFamily="18" charset="0"/>
            </a:rPr>
            <a:t>Obert</a:t>
          </a:r>
          <a:r>
            <a:rPr lang="es-ES" sz="1600" kern="1200" dirty="0">
              <a:latin typeface="Georgia" panose="02040502050405020303" pitchFamily="18" charset="0"/>
            </a:rPr>
            <a:t>, Global </a:t>
          </a:r>
          <a:r>
            <a:rPr lang="es-ES" sz="1600" kern="1200" dirty="0" err="1">
              <a:latin typeface="Georgia" panose="02040502050405020303" pitchFamily="18" charset="0"/>
            </a:rPr>
            <a:t>Studies</a:t>
          </a:r>
          <a:r>
            <a:rPr lang="es-ES" sz="1600" kern="1200" dirty="0">
              <a:latin typeface="Georgia" panose="02040502050405020303" pitchFamily="18" charset="0"/>
            </a:rPr>
            <a:t>, </a:t>
          </a:r>
          <a:r>
            <a:rPr lang="es-ES" sz="1600" kern="1200" dirty="0" err="1">
              <a:latin typeface="Georgia" panose="02040502050405020303" pitchFamily="18" charset="0"/>
            </a:rPr>
            <a:t>Bioinformàtica</a:t>
          </a:r>
          <a:r>
            <a:rPr lang="es-ES" sz="1600" kern="1200" dirty="0">
              <a:latin typeface="Georgia" panose="02040502050405020303" pitchFamily="18" charset="0"/>
            </a:rPr>
            <a:t>, doble </a:t>
          </a:r>
          <a:r>
            <a:rPr lang="es-ES" sz="1600" kern="1200" dirty="0" err="1">
              <a:latin typeface="Georgia" panose="02040502050405020303" pitchFamily="18" charset="0"/>
            </a:rPr>
            <a:t>grau</a:t>
          </a:r>
          <a:r>
            <a:rPr lang="es-ES" sz="1600" kern="1200" dirty="0">
              <a:latin typeface="Georgia" panose="02040502050405020303" pitchFamily="18" charset="0"/>
            </a:rPr>
            <a:t> en </a:t>
          </a:r>
          <a:r>
            <a:rPr lang="es-ES" sz="1600" kern="1200" dirty="0" err="1">
              <a:latin typeface="Georgia" panose="02040502050405020303" pitchFamily="18" charset="0"/>
            </a:rPr>
            <a:t>Dret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amb</a:t>
          </a:r>
          <a:r>
            <a:rPr lang="es-ES" sz="1600" kern="1200" dirty="0">
              <a:latin typeface="Georgia" panose="02040502050405020303" pitchFamily="18" charset="0"/>
            </a:rPr>
            <a:t> el </a:t>
          </a:r>
          <a:r>
            <a:rPr lang="es-ES" sz="1600" kern="1200" dirty="0" err="1">
              <a:latin typeface="Georgia" panose="02040502050405020303" pitchFamily="18" charset="0"/>
            </a:rPr>
            <a:t>King’s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College</a:t>
          </a:r>
          <a:r>
            <a:rPr lang="es-ES" sz="1600" kern="1200" dirty="0">
              <a:latin typeface="Georgia" panose="02040502050405020303" pitchFamily="18" charset="0"/>
            </a:rPr>
            <a:t> London...</a:t>
          </a:r>
        </a:p>
      </dgm:t>
    </dgm:pt>
    <dgm:pt modelId="{4DBDDA15-804D-44D5-B6DC-E5B1206B38BC}" type="parTrans" cxnId="{30D5E6CD-D269-4150-9D43-CB26D4CEC745}">
      <dgm:prSet/>
      <dgm:spPr/>
      <dgm:t>
        <a:bodyPr/>
        <a:lstStyle/>
        <a:p>
          <a:endParaRPr lang="es-ES"/>
        </a:p>
      </dgm:t>
    </dgm:pt>
    <dgm:pt modelId="{F7722695-3390-45AD-8DB5-DF91BD0E3198}" type="sibTrans" cxnId="{30D5E6CD-D269-4150-9D43-CB26D4CEC745}">
      <dgm:prSet/>
      <dgm:spPr/>
      <dgm:t>
        <a:bodyPr/>
        <a:lstStyle/>
        <a:p>
          <a:endParaRPr lang="es-ES"/>
        </a:p>
      </dgm:t>
    </dgm:pt>
    <dgm:pt modelId="{50BCB7AD-8FE3-4704-B064-3074BCE4265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600" b="1" kern="1200" dirty="0" err="1">
              <a:latin typeface="Georgia" panose="02040502050405020303" pitchFamily="18" charset="0"/>
            </a:rPr>
            <a:t>Convenis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600" kern="1200" dirty="0" err="1">
              <a:latin typeface="Georgia" panose="02040502050405020303" pitchFamily="18" charset="0"/>
            </a:rPr>
            <a:t>amb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més</a:t>
          </a:r>
          <a:r>
            <a:rPr lang="es-ES" sz="1600" kern="1200" dirty="0">
              <a:latin typeface="Georgia" panose="02040502050405020303" pitchFamily="18" charset="0"/>
            </a:rPr>
            <a:t> de 1.200 </a:t>
          </a:r>
          <a:r>
            <a:rPr lang="es-ES" sz="1600" kern="1200" dirty="0" err="1">
              <a:latin typeface="Georgia" panose="02040502050405020303" pitchFamily="18" charset="0"/>
            </a:rPr>
            <a:t>empreses</a:t>
          </a:r>
          <a:r>
            <a:rPr lang="es-ES" sz="1600" kern="1200" dirty="0">
              <a:latin typeface="Georgia" panose="02040502050405020303" pitchFamily="18" charset="0"/>
            </a:rPr>
            <a:t> per </a:t>
          </a:r>
          <a:r>
            <a:rPr lang="es-ES" sz="1600" kern="1200" dirty="0" err="1">
              <a:latin typeface="Georgia" panose="02040502050405020303" pitchFamily="18" charset="0"/>
            </a:rPr>
            <a:t>fer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pràctiques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(</a:t>
          </a:r>
          <a:r>
            <a:rPr lang="es-ES" sz="1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curs</a:t>
          </a:r>
          <a:r>
            <a:rPr lang="es-E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2020-2021)</a:t>
          </a:r>
        </a:p>
      </dgm:t>
    </dgm:pt>
    <dgm:pt modelId="{6C0643CC-1F7E-4B88-B5CB-3A0E0B556F0D}" type="parTrans" cxnId="{D4D7EE6D-A11B-4CA9-881B-F57AF44969A0}">
      <dgm:prSet/>
      <dgm:spPr/>
      <dgm:t>
        <a:bodyPr/>
        <a:lstStyle/>
        <a:p>
          <a:endParaRPr lang="es-ES"/>
        </a:p>
      </dgm:t>
    </dgm:pt>
    <dgm:pt modelId="{41BD1DE8-9E9E-4608-A55C-FE13BE0722BA}" type="sibTrans" cxnId="{D4D7EE6D-A11B-4CA9-881B-F57AF44969A0}">
      <dgm:prSet/>
      <dgm:spPr/>
      <dgm:t>
        <a:bodyPr/>
        <a:lstStyle/>
        <a:p>
          <a:endParaRPr lang="es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3771B424-9FCC-4EC1-B753-8A9C01A72BDE}" type="pres">
      <dgm:prSet presAssocID="{DE5D57C6-CE56-4F90-A382-4617A651DC66}" presName="parentLin" presStyleCnt="0"/>
      <dgm:spPr/>
    </dgm:pt>
    <dgm:pt modelId="{8A5AF9CD-CEE2-464C-84A0-E35FF083E2AE}" type="pres">
      <dgm:prSet presAssocID="{DE5D57C6-CE56-4F90-A382-4617A651DC66}" presName="parentLeftMargin" presStyleLbl="node1" presStyleIdx="0" presStyleCnt="3"/>
      <dgm:spPr/>
    </dgm:pt>
    <dgm:pt modelId="{E1C6C534-AE6E-4157-93FB-A4FF9B4D257B}" type="pres">
      <dgm:prSet presAssocID="{DE5D57C6-CE56-4F90-A382-4617A651DC6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B56E795-7031-434F-9837-B59EC324A57A}" type="pres">
      <dgm:prSet presAssocID="{DE5D57C6-CE56-4F90-A382-4617A651DC66}" presName="negativeSpace" presStyleCnt="0"/>
      <dgm:spPr/>
    </dgm:pt>
    <dgm:pt modelId="{EB6E0569-D66E-4A59-8AF2-1B9B52DB5027}" type="pres">
      <dgm:prSet presAssocID="{DE5D57C6-CE56-4F90-A382-4617A651DC66}" presName="childText" presStyleLbl="conFgAcc1" presStyleIdx="0" presStyleCnt="3">
        <dgm:presLayoutVars>
          <dgm:bulletEnabled val="1"/>
        </dgm:presLayoutVars>
      </dgm:prSet>
      <dgm:spPr/>
    </dgm:pt>
    <dgm:pt modelId="{A1A2B02C-EA17-4A2F-9782-F66D812B8688}" type="pres">
      <dgm:prSet presAssocID="{BB9A81EA-E205-4C02-8246-4A0AB7197E31}" presName="spaceBetweenRectangles" presStyleCnt="0"/>
      <dgm:spPr/>
    </dgm:pt>
    <dgm:pt modelId="{7F31FE0F-EF2F-4956-80DE-1E8B57F05BD0}" type="pres">
      <dgm:prSet presAssocID="{D5A1762D-4BD7-4359-BAEE-856B5C76CEEE}" presName="parentLin" presStyleCnt="0"/>
      <dgm:spPr/>
    </dgm:pt>
    <dgm:pt modelId="{7C16D375-C3E3-4258-B796-9112D91FD635}" type="pres">
      <dgm:prSet presAssocID="{D5A1762D-4BD7-4359-BAEE-856B5C76CEEE}" presName="parentLeftMargin" presStyleLbl="node1" presStyleIdx="0" presStyleCnt="3"/>
      <dgm:spPr/>
    </dgm:pt>
    <dgm:pt modelId="{45FCBF28-A59A-45DF-8ED6-A0C5FEB2442A}" type="pres">
      <dgm:prSet presAssocID="{D5A1762D-4BD7-4359-BAEE-856B5C76CEE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0ABBBB0-9CAB-475B-BB3B-FA539E525C05}" type="pres">
      <dgm:prSet presAssocID="{D5A1762D-4BD7-4359-BAEE-856B5C76CEEE}" presName="negativeSpace" presStyleCnt="0"/>
      <dgm:spPr/>
    </dgm:pt>
    <dgm:pt modelId="{B4944CB0-009E-4AF1-B06A-9D2601FD1D40}" type="pres">
      <dgm:prSet presAssocID="{D5A1762D-4BD7-4359-BAEE-856B5C76CEEE}" presName="childText" presStyleLbl="conFgAcc1" presStyleIdx="1" presStyleCnt="3">
        <dgm:presLayoutVars>
          <dgm:bulletEnabled val="1"/>
        </dgm:presLayoutVars>
      </dgm:prSet>
      <dgm:spPr/>
    </dgm:pt>
    <dgm:pt modelId="{19ECF7F4-8725-4CF9-A667-62B4B0C4F453}" type="pres">
      <dgm:prSet presAssocID="{16235DD4-C50E-438C-A5FC-9D8C547FBD1F}" presName="spaceBetweenRectangles" presStyleCnt="0"/>
      <dgm:spPr/>
    </dgm:pt>
    <dgm:pt modelId="{BA0B265E-7453-4BC8-B037-F4EFF61C3C75}" type="pres">
      <dgm:prSet presAssocID="{977E7C24-A950-419E-8467-66ECF085D6A3}" presName="parentLin" presStyleCnt="0"/>
      <dgm:spPr/>
    </dgm:pt>
    <dgm:pt modelId="{CEF128E7-1010-4A48-A4CA-3D2D3D9E79B8}" type="pres">
      <dgm:prSet presAssocID="{977E7C24-A950-419E-8467-66ECF085D6A3}" presName="parentLeftMargin" presStyleLbl="node1" presStyleIdx="1" presStyleCnt="3"/>
      <dgm:spPr/>
    </dgm:pt>
    <dgm:pt modelId="{7182F0B0-E340-4B70-997E-7BECB46F099A}" type="pres">
      <dgm:prSet presAssocID="{977E7C24-A950-419E-8467-66ECF085D6A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0AF508-A5C7-45F3-A3D1-16D287C7FA26}" type="pres">
      <dgm:prSet presAssocID="{977E7C24-A950-419E-8467-66ECF085D6A3}" presName="negativeSpace" presStyleCnt="0"/>
      <dgm:spPr/>
    </dgm:pt>
    <dgm:pt modelId="{6F7CC585-5D61-47FD-84C9-D0FFAE474708}" type="pres">
      <dgm:prSet presAssocID="{977E7C24-A950-419E-8467-66ECF085D6A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EA43004-F073-4B8F-93C5-EBD723E4D00A}" type="presOf" srcId="{DE5D57C6-CE56-4F90-A382-4617A651DC66}" destId="{8A5AF9CD-CEE2-464C-84A0-E35FF083E2AE}" srcOrd="0" destOrd="0" presId="urn:microsoft.com/office/officeart/2005/8/layout/list1"/>
    <dgm:cxn modelId="{BB7E9204-6188-40BA-9F32-C55898D20E0E}" srcId="{F9BCDA9F-B51D-4654-9016-E75FC5C34C4E}" destId="{D5A1762D-4BD7-4359-BAEE-856B5C76CEEE}" srcOrd="1" destOrd="0" parTransId="{261B22D2-4184-49BF-A7FB-DBAD12CFD223}" sibTransId="{16235DD4-C50E-438C-A5FC-9D8C547FBD1F}"/>
    <dgm:cxn modelId="{FA2CC508-AA6B-49ED-9B90-1518230A356C}" srcId="{DE5D57C6-CE56-4F90-A382-4617A651DC66}" destId="{B9FE2B08-A095-4EEE-993A-DB8FE0D6170D}" srcOrd="1" destOrd="0" parTransId="{5D4A648B-DFE8-446A-A77A-D737FA4CDA18}" sibTransId="{19927D2B-8CF7-4573-803D-CF64F5C4C7B9}"/>
    <dgm:cxn modelId="{0EA59910-0F90-4103-804D-CF8566B6455D}" type="presOf" srcId="{2AF8562B-3396-43FE-BDEC-75A5C81C55EE}" destId="{6F7CC585-5D61-47FD-84C9-D0FFAE474708}" srcOrd="0" destOrd="1" presId="urn:microsoft.com/office/officeart/2005/8/layout/list1"/>
    <dgm:cxn modelId="{B10B6C12-9213-4165-A47A-85EB7159E23D}" type="presOf" srcId="{F9BCDA9F-B51D-4654-9016-E75FC5C34C4E}" destId="{8CB1F606-9133-433E-8A96-F114E3F2F9A0}" srcOrd="0" destOrd="0" presId="urn:microsoft.com/office/officeart/2005/8/layout/list1"/>
    <dgm:cxn modelId="{457BE41F-D01D-42B6-932F-67604EAADC23}" type="presOf" srcId="{DE5D57C6-CE56-4F90-A382-4617A651DC66}" destId="{E1C6C534-AE6E-4157-93FB-A4FF9B4D257B}" srcOrd="1" destOrd="0" presId="urn:microsoft.com/office/officeart/2005/8/layout/list1"/>
    <dgm:cxn modelId="{A8D4AB29-0424-4CA8-952E-A9E4B3C6C0F4}" type="presOf" srcId="{E5DA45AE-C19D-45A2-844F-5049B9C5B85D}" destId="{EB6E0569-D66E-4A59-8AF2-1B9B52DB5027}" srcOrd="0" destOrd="0" presId="urn:microsoft.com/office/officeart/2005/8/layout/list1"/>
    <dgm:cxn modelId="{7473EE2B-17B7-4C3E-B542-EFB103155D2A}" srcId="{F9BCDA9F-B51D-4654-9016-E75FC5C34C4E}" destId="{977E7C24-A950-419E-8467-66ECF085D6A3}" srcOrd="2" destOrd="0" parTransId="{DFE71D18-47DA-43AF-A39F-0F59417A1A75}" sibTransId="{70FBF11F-0773-47F4-99A7-86A38F31DC7C}"/>
    <dgm:cxn modelId="{E7994432-F3E7-4A3F-8689-A7F8B97E4033}" type="presOf" srcId="{D5A1762D-4BD7-4359-BAEE-856B5C76CEEE}" destId="{7C16D375-C3E3-4258-B796-9112D91FD635}" srcOrd="0" destOrd="0" presId="urn:microsoft.com/office/officeart/2005/8/layout/list1"/>
    <dgm:cxn modelId="{65CBA438-0664-4AE2-A4DC-20E72BDFC86F}" srcId="{DE5D57C6-CE56-4F90-A382-4617A651DC66}" destId="{E5DA45AE-C19D-45A2-844F-5049B9C5B85D}" srcOrd="0" destOrd="0" parTransId="{D2746720-E52F-4315-9572-85C2AF4F143C}" sibTransId="{F68723ED-4A90-473A-A743-95D91FE271AD}"/>
    <dgm:cxn modelId="{801E715E-4853-45B6-B0B1-5BB828D7D685}" type="presOf" srcId="{977E7C24-A950-419E-8467-66ECF085D6A3}" destId="{CEF128E7-1010-4A48-A4CA-3D2D3D9E79B8}" srcOrd="0" destOrd="0" presId="urn:microsoft.com/office/officeart/2005/8/layout/list1"/>
    <dgm:cxn modelId="{10710361-0292-4C11-A43F-FCFFE1AE8793}" type="presOf" srcId="{B9FE2B08-A095-4EEE-993A-DB8FE0D6170D}" destId="{EB6E0569-D66E-4A59-8AF2-1B9B52DB5027}" srcOrd="0" destOrd="1" presId="urn:microsoft.com/office/officeart/2005/8/layout/list1"/>
    <dgm:cxn modelId="{A2B80266-360B-4F5F-ABE0-A7E15775ED6C}" type="presOf" srcId="{ED574321-0C7A-4B1A-9C04-99ED2AC1CE83}" destId="{B4944CB0-009E-4AF1-B06A-9D2601FD1D40}" srcOrd="0" destOrd="0" presId="urn:microsoft.com/office/officeart/2005/8/layout/list1"/>
    <dgm:cxn modelId="{E365C366-ED60-438B-B17B-F797A87C90D3}" type="presOf" srcId="{D5A1762D-4BD7-4359-BAEE-856B5C76CEEE}" destId="{45FCBF28-A59A-45DF-8ED6-A0C5FEB2442A}" srcOrd="1" destOrd="0" presId="urn:microsoft.com/office/officeart/2005/8/layout/list1"/>
    <dgm:cxn modelId="{D4D7EE6D-A11B-4CA9-881B-F57AF44969A0}" srcId="{D5A1762D-4BD7-4359-BAEE-856B5C76CEEE}" destId="{50BCB7AD-8FE3-4704-B064-3074BCE4265E}" srcOrd="3" destOrd="0" parTransId="{6C0643CC-1F7E-4B88-B5CB-3A0E0B556F0D}" sibTransId="{41BD1DE8-9E9E-4608-A55C-FE13BE0722BA}"/>
    <dgm:cxn modelId="{F01D0E4F-0E0B-4573-9778-0720929F2D74}" type="presOf" srcId="{6724FC29-AA6D-48BC-87FB-0E176E186305}" destId="{6F7CC585-5D61-47FD-84C9-D0FFAE474708}" srcOrd="0" destOrd="2" presId="urn:microsoft.com/office/officeart/2005/8/layout/list1"/>
    <dgm:cxn modelId="{A704AA53-70A9-41C8-BA3A-D47A978FFA09}" type="presOf" srcId="{50BCB7AD-8FE3-4704-B064-3074BCE4265E}" destId="{B4944CB0-009E-4AF1-B06A-9D2601FD1D40}" srcOrd="0" destOrd="3" presId="urn:microsoft.com/office/officeart/2005/8/layout/list1"/>
    <dgm:cxn modelId="{3D7D0D78-9E7F-4A7E-A416-D6248CC972E8}" type="presOf" srcId="{977E7C24-A950-419E-8467-66ECF085D6A3}" destId="{7182F0B0-E340-4B70-997E-7BECB46F099A}" srcOrd="1" destOrd="0" presId="urn:microsoft.com/office/officeart/2005/8/layout/list1"/>
    <dgm:cxn modelId="{F7D3C585-CE9A-41B6-A554-35A336259929}" type="presOf" srcId="{BE29100F-9E5B-4A5E-863C-6092F80DD570}" destId="{6F7CC585-5D61-47FD-84C9-D0FFAE474708}" srcOrd="0" destOrd="0" presId="urn:microsoft.com/office/officeart/2005/8/layout/list1"/>
    <dgm:cxn modelId="{614D40A0-8D51-45A6-BA28-2C59EB39ABAA}" type="presOf" srcId="{F4724E9C-344A-4715-A985-A1B503B4AA60}" destId="{B4944CB0-009E-4AF1-B06A-9D2601FD1D40}" srcOrd="0" destOrd="2" presId="urn:microsoft.com/office/officeart/2005/8/layout/list1"/>
    <dgm:cxn modelId="{9C959AB9-80FA-4563-8164-F08B77A99D22}" srcId="{F9BCDA9F-B51D-4654-9016-E75FC5C34C4E}" destId="{DE5D57C6-CE56-4F90-A382-4617A651DC66}" srcOrd="0" destOrd="0" parTransId="{91554F54-5661-406B-8F84-21F01756FB89}" sibTransId="{BB9A81EA-E205-4C02-8246-4A0AB7197E31}"/>
    <dgm:cxn modelId="{FF62C9BD-5DF8-4304-874A-7DD271986BA4}" type="presOf" srcId="{AC1BBDBD-DDB0-451E-88E2-060F3A583A8B}" destId="{B4944CB0-009E-4AF1-B06A-9D2601FD1D40}" srcOrd="0" destOrd="1" presId="urn:microsoft.com/office/officeart/2005/8/layout/list1"/>
    <dgm:cxn modelId="{CCFA93C4-225A-4717-B55E-DB4EEFF7BA09}" srcId="{977E7C24-A950-419E-8467-66ECF085D6A3}" destId="{BE29100F-9E5B-4A5E-863C-6092F80DD570}" srcOrd="0" destOrd="0" parTransId="{EFEFF202-A6E9-42E1-8153-CAFAED5D1E21}" sibTransId="{2C2F94B1-1B1D-461D-BF31-4250728373F5}"/>
    <dgm:cxn modelId="{CC9CE2CD-AFFD-4F8A-B08A-C6A98541EF0C}" srcId="{977E7C24-A950-419E-8467-66ECF085D6A3}" destId="{6724FC29-AA6D-48BC-87FB-0E176E186305}" srcOrd="2" destOrd="0" parTransId="{DA156DB4-1029-40EF-BB44-8C7C1B689E87}" sibTransId="{83EFB5AC-5E23-4368-9BA1-EB4067CE5DF7}"/>
    <dgm:cxn modelId="{30D5E6CD-D269-4150-9D43-CB26D4CEC745}" srcId="{D5A1762D-4BD7-4359-BAEE-856B5C76CEEE}" destId="{F4724E9C-344A-4715-A985-A1B503B4AA60}" srcOrd="2" destOrd="0" parTransId="{4DBDDA15-804D-44D5-B6DC-E5B1206B38BC}" sibTransId="{F7722695-3390-45AD-8DB5-DF91BD0E3198}"/>
    <dgm:cxn modelId="{CABC4CE3-B5B5-4C6B-81DA-100C280555CD}" srcId="{D5A1762D-4BD7-4359-BAEE-856B5C76CEEE}" destId="{ED574321-0C7A-4B1A-9C04-99ED2AC1CE83}" srcOrd="0" destOrd="0" parTransId="{247F01CE-7253-4641-B707-E9B78D497D27}" sibTransId="{6211BCA8-40ED-4293-951A-15AC02C50692}"/>
    <dgm:cxn modelId="{2DAC9EEC-B3E1-4F9C-A69F-01DCEDD5F0C5}" srcId="{977E7C24-A950-419E-8467-66ECF085D6A3}" destId="{2AF8562B-3396-43FE-BDEC-75A5C81C55EE}" srcOrd="1" destOrd="0" parTransId="{A7671E98-B99B-47B7-8C21-A90FFC8CCE3D}" sibTransId="{A087FDF5-F3D3-4E7D-B66E-20F45E92517D}"/>
    <dgm:cxn modelId="{57768FFB-66BB-4020-A11C-C6EA2439DC67}" srcId="{D5A1762D-4BD7-4359-BAEE-856B5C76CEEE}" destId="{AC1BBDBD-DDB0-451E-88E2-060F3A583A8B}" srcOrd="1" destOrd="0" parTransId="{603595E7-FC61-47DC-89A6-FF26210D2ADF}" sibTransId="{4C207B01-D3E8-444D-A9E0-59380ED17361}"/>
    <dgm:cxn modelId="{A066AC71-4939-4C15-8720-4810B804DDF1}" type="presParOf" srcId="{8CB1F606-9133-433E-8A96-F114E3F2F9A0}" destId="{3771B424-9FCC-4EC1-B753-8A9C01A72BDE}" srcOrd="0" destOrd="0" presId="urn:microsoft.com/office/officeart/2005/8/layout/list1"/>
    <dgm:cxn modelId="{C6B34229-6791-48D3-BDF6-C4BDEBC545A7}" type="presParOf" srcId="{3771B424-9FCC-4EC1-B753-8A9C01A72BDE}" destId="{8A5AF9CD-CEE2-464C-84A0-E35FF083E2AE}" srcOrd="0" destOrd="0" presId="urn:microsoft.com/office/officeart/2005/8/layout/list1"/>
    <dgm:cxn modelId="{D5E65A4F-53A9-4BE5-9D8A-173E7F4C68B6}" type="presParOf" srcId="{3771B424-9FCC-4EC1-B753-8A9C01A72BDE}" destId="{E1C6C534-AE6E-4157-93FB-A4FF9B4D257B}" srcOrd="1" destOrd="0" presId="urn:microsoft.com/office/officeart/2005/8/layout/list1"/>
    <dgm:cxn modelId="{29AFFAFB-56FD-4CE8-A1FF-85B9C46D115C}" type="presParOf" srcId="{8CB1F606-9133-433E-8A96-F114E3F2F9A0}" destId="{4B56E795-7031-434F-9837-B59EC324A57A}" srcOrd="1" destOrd="0" presId="urn:microsoft.com/office/officeart/2005/8/layout/list1"/>
    <dgm:cxn modelId="{9A7B3356-AE3E-4A63-81BE-F70B4C6AF814}" type="presParOf" srcId="{8CB1F606-9133-433E-8A96-F114E3F2F9A0}" destId="{EB6E0569-D66E-4A59-8AF2-1B9B52DB5027}" srcOrd="2" destOrd="0" presId="urn:microsoft.com/office/officeart/2005/8/layout/list1"/>
    <dgm:cxn modelId="{3C466EF4-A4F8-4982-A17E-08BFCF8CEED5}" type="presParOf" srcId="{8CB1F606-9133-433E-8A96-F114E3F2F9A0}" destId="{A1A2B02C-EA17-4A2F-9782-F66D812B8688}" srcOrd="3" destOrd="0" presId="urn:microsoft.com/office/officeart/2005/8/layout/list1"/>
    <dgm:cxn modelId="{CDE913EF-7AD9-4EE5-902B-3C98FD13A965}" type="presParOf" srcId="{8CB1F606-9133-433E-8A96-F114E3F2F9A0}" destId="{7F31FE0F-EF2F-4956-80DE-1E8B57F05BD0}" srcOrd="4" destOrd="0" presId="urn:microsoft.com/office/officeart/2005/8/layout/list1"/>
    <dgm:cxn modelId="{2CF2819C-E0FA-453E-9D44-CB4467C43D4D}" type="presParOf" srcId="{7F31FE0F-EF2F-4956-80DE-1E8B57F05BD0}" destId="{7C16D375-C3E3-4258-B796-9112D91FD635}" srcOrd="0" destOrd="0" presId="urn:microsoft.com/office/officeart/2005/8/layout/list1"/>
    <dgm:cxn modelId="{7656721B-6981-4E18-973E-1D3D99F2FF37}" type="presParOf" srcId="{7F31FE0F-EF2F-4956-80DE-1E8B57F05BD0}" destId="{45FCBF28-A59A-45DF-8ED6-A0C5FEB2442A}" srcOrd="1" destOrd="0" presId="urn:microsoft.com/office/officeart/2005/8/layout/list1"/>
    <dgm:cxn modelId="{9CB1AFB1-75ED-4F97-B001-E0019A410A9A}" type="presParOf" srcId="{8CB1F606-9133-433E-8A96-F114E3F2F9A0}" destId="{A0ABBBB0-9CAB-475B-BB3B-FA539E525C05}" srcOrd="5" destOrd="0" presId="urn:microsoft.com/office/officeart/2005/8/layout/list1"/>
    <dgm:cxn modelId="{00A89B81-B22E-408D-A5C3-69E46625F0E5}" type="presParOf" srcId="{8CB1F606-9133-433E-8A96-F114E3F2F9A0}" destId="{B4944CB0-009E-4AF1-B06A-9D2601FD1D40}" srcOrd="6" destOrd="0" presId="urn:microsoft.com/office/officeart/2005/8/layout/list1"/>
    <dgm:cxn modelId="{13994EE1-1E6A-4AA3-A3E2-3E9197E4D3BE}" type="presParOf" srcId="{8CB1F606-9133-433E-8A96-F114E3F2F9A0}" destId="{19ECF7F4-8725-4CF9-A667-62B4B0C4F453}" srcOrd="7" destOrd="0" presId="urn:microsoft.com/office/officeart/2005/8/layout/list1"/>
    <dgm:cxn modelId="{29DD51F0-9537-4221-B925-B5C510E20307}" type="presParOf" srcId="{8CB1F606-9133-433E-8A96-F114E3F2F9A0}" destId="{BA0B265E-7453-4BC8-B037-F4EFF61C3C75}" srcOrd="8" destOrd="0" presId="urn:microsoft.com/office/officeart/2005/8/layout/list1"/>
    <dgm:cxn modelId="{017014A8-F3CB-4719-BDC8-BEF0A42C8569}" type="presParOf" srcId="{BA0B265E-7453-4BC8-B037-F4EFF61C3C75}" destId="{CEF128E7-1010-4A48-A4CA-3D2D3D9E79B8}" srcOrd="0" destOrd="0" presId="urn:microsoft.com/office/officeart/2005/8/layout/list1"/>
    <dgm:cxn modelId="{EBE4AEF2-B181-4A53-8B3D-C83A0FA12E84}" type="presParOf" srcId="{BA0B265E-7453-4BC8-B037-F4EFF61C3C75}" destId="{7182F0B0-E340-4B70-997E-7BECB46F099A}" srcOrd="1" destOrd="0" presId="urn:microsoft.com/office/officeart/2005/8/layout/list1"/>
    <dgm:cxn modelId="{15401261-FEF8-437B-BD23-718804250DF8}" type="presParOf" srcId="{8CB1F606-9133-433E-8A96-F114E3F2F9A0}" destId="{210AF508-A5C7-45F3-A3D1-16D287C7FA26}" srcOrd="9" destOrd="0" presId="urn:microsoft.com/office/officeart/2005/8/layout/list1"/>
    <dgm:cxn modelId="{E9EE82EE-4446-45B9-A354-66583C6B76D8}" type="presParOf" srcId="{8CB1F606-9133-433E-8A96-F114E3F2F9A0}" destId="{6F7CC585-5D61-47FD-84C9-D0FFAE47470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E5D57C6-CE56-4F90-A382-4617A651DC66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Producció</a:t>
          </a:r>
          <a:r>
            <a:rPr lang="es-ES" sz="2400" b="1" dirty="0">
              <a:latin typeface="Georgia" panose="02040502050405020303" pitchFamily="18" charset="0"/>
            </a:rPr>
            <a:t> científica:               </a:t>
          </a:r>
          <a:r>
            <a:rPr lang="es-ES" sz="2400" b="1" dirty="0" err="1">
              <a:latin typeface="Georgia" panose="02040502050405020303" pitchFamily="18" charset="0"/>
            </a:rPr>
            <a:t>qualitat</a:t>
          </a:r>
          <a:r>
            <a:rPr lang="es-ES" sz="2400" b="1" dirty="0">
              <a:latin typeface="Georgia" panose="02040502050405020303" pitchFamily="18" charset="0"/>
            </a:rPr>
            <a:t> i impacte internacional</a:t>
          </a:r>
        </a:p>
      </dgm:t>
    </dgm:pt>
    <dgm:pt modelId="{91554F54-5661-406B-8F84-21F01756FB89}" type="par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B9A81EA-E205-4C02-8246-4A0AB7197E31}" type="sib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D5A1762D-4BD7-4359-BAEE-856B5C76CEEE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Capacitat</a:t>
          </a:r>
          <a:r>
            <a:rPr lang="es-ES" sz="2400" b="1" dirty="0">
              <a:latin typeface="Georgia" panose="02040502050405020303" pitchFamily="18" charset="0"/>
            </a:rPr>
            <a:t> formativa</a:t>
          </a:r>
        </a:p>
      </dgm:t>
    </dgm:pt>
    <dgm:pt modelId="{261B22D2-4184-49BF-A7FB-DBAD12CFD223}" type="par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16235DD4-C50E-438C-A5FC-9D8C547FBD1F}" type="sib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80C4739D-A55E-4610-9F5D-A49DFAFA78B2}">
      <dgm:prSet phldrT="[Texto]" custT="1"/>
      <dgm:spPr/>
      <dgm:t>
        <a:bodyPr/>
        <a:lstStyle/>
        <a:p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78%</a:t>
          </a:r>
          <a:r>
            <a:rPr lang="es-ES" sz="1600" kern="1200" dirty="0">
              <a:latin typeface="Georgia" panose="02040502050405020303" pitchFamily="18" charset="0"/>
            </a:rPr>
            <a:t> de les tesis van ser escrites i defensades en </a:t>
          </a:r>
          <a:r>
            <a:rPr lang="es-ES" sz="1600" kern="1200" dirty="0" err="1">
              <a:latin typeface="Georgia" panose="02040502050405020303" pitchFamily="18" charset="0"/>
            </a:rPr>
            <a:t>anglès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</a:t>
          </a:r>
          <a:r>
            <a:rPr lang="es-ES" sz="1000" i="1" kern="1200" dirty="0" err="1">
              <a:latin typeface="Georgia" panose="02040502050405020303" pitchFamily="18" charset="0"/>
            </a:rPr>
            <a:t>curs</a:t>
          </a:r>
          <a:r>
            <a:rPr lang="es-ES" sz="1000" i="1" kern="1200" dirty="0">
              <a:latin typeface="Georgia" panose="02040502050405020303" pitchFamily="18" charset="0"/>
            </a:rPr>
            <a:t> 2020-2021) </a:t>
          </a:r>
        </a:p>
      </dgm:t>
    </dgm:pt>
    <dgm:pt modelId="{B65468A1-CDB9-4F75-999A-C7FA75BA077E}" type="par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1BB1425-CBE0-4560-8C9D-B94FCCB4B5EF}" type="sib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977E7C24-A950-419E-8467-66ECF085D6A3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Transferència</a:t>
          </a:r>
          <a:r>
            <a:rPr lang="es-ES" sz="2400" b="1" dirty="0">
              <a:latin typeface="Georgia" panose="02040502050405020303" pitchFamily="18" charset="0"/>
            </a:rPr>
            <a:t> i </a:t>
          </a:r>
          <a:r>
            <a:rPr lang="es-ES" sz="2400" b="1" dirty="0" err="1">
              <a:latin typeface="Georgia" panose="02040502050405020303" pitchFamily="18" charset="0"/>
            </a:rPr>
            <a:t>innovació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DFE71D18-47DA-43AF-A39F-0F59417A1A75}" type="par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70FBF11F-0773-47F4-99A7-86A38F31DC7C}" type="sib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E29100F-9E5B-4A5E-863C-6092F80DD570}">
      <dgm:prSet phldrT="[Texto]" custT="1"/>
      <dgm:spPr/>
      <dgm:t>
        <a:bodyPr/>
        <a:lstStyle/>
        <a:p>
          <a:r>
            <a:rPr lang="ca-ES" sz="1600" b="1" dirty="0" err="1">
              <a:latin typeface="Georgia" panose="02040502050405020303" pitchFamily="18" charset="0"/>
            </a:rPr>
            <a:t>UPFVentures</a:t>
          </a:r>
          <a:endParaRPr lang="es-ES" sz="1600" dirty="0">
            <a:latin typeface="Georgia" panose="02040502050405020303" pitchFamily="18" charset="0"/>
          </a:endParaRPr>
        </a:p>
      </dgm:t>
    </dgm:pt>
    <dgm:pt modelId="{EFEFF202-A6E9-42E1-8153-CAFAED5D1E21}" type="par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2C2F94B1-1B1D-461D-BF31-4250728373F5}" type="sib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E5DA45AE-C19D-45A2-844F-5049B9C5B85D}">
      <dgm:prSet phldrT="[Texto]" custT="1"/>
      <dgm:spPr/>
      <dgm:t>
        <a:bodyPr/>
        <a:lstStyle/>
        <a:p>
          <a:r>
            <a:rPr lang="fr-FR" sz="1600" b="1" dirty="0">
              <a:latin typeface="Georgia" panose="02040502050405020303" pitchFamily="18" charset="0"/>
            </a:rPr>
            <a:t>1a. </a:t>
          </a:r>
          <a:r>
            <a:rPr lang="fr-FR" sz="1600" dirty="0" err="1">
              <a:latin typeface="Georgia" panose="02040502050405020303" pitchFamily="18" charset="0"/>
            </a:rPr>
            <a:t>universitat</a:t>
          </a:r>
          <a:r>
            <a:rPr lang="fr-FR" sz="1600" dirty="0">
              <a:latin typeface="Georgia" panose="02040502050405020303" pitchFamily="18" charset="0"/>
            </a:rPr>
            <a:t> </a:t>
          </a:r>
          <a:r>
            <a:rPr lang="fr-FR" sz="1600" dirty="0" err="1">
              <a:latin typeface="Georgia" panose="02040502050405020303" pitchFamily="18" charset="0"/>
            </a:rPr>
            <a:t>espanyola</a:t>
          </a:r>
          <a:r>
            <a:rPr lang="fr-FR" sz="1600" dirty="0">
              <a:latin typeface="Georgia" panose="02040502050405020303" pitchFamily="18" charset="0"/>
            </a:rPr>
            <a:t> en </a:t>
          </a:r>
          <a:r>
            <a:rPr lang="fr-FR" sz="1600" dirty="0" err="1">
              <a:latin typeface="Georgia" panose="02040502050405020303" pitchFamily="18" charset="0"/>
            </a:rPr>
            <a:t>percentatge</a:t>
          </a:r>
          <a:r>
            <a:rPr lang="fr-FR" sz="1600" dirty="0">
              <a:latin typeface="Georgia" panose="02040502050405020303" pitchFamily="18" charset="0"/>
            </a:rPr>
            <a:t> d’articles </a:t>
          </a:r>
          <a:r>
            <a:rPr lang="fr-FR" sz="1600" dirty="0" err="1">
              <a:latin typeface="Georgia" panose="02040502050405020303" pitchFamily="18" charset="0"/>
            </a:rPr>
            <a:t>publicats</a:t>
          </a:r>
          <a:r>
            <a:rPr lang="fr-FR" sz="1600" dirty="0">
              <a:latin typeface="Georgia" panose="02040502050405020303" pitchFamily="18" charset="0"/>
            </a:rPr>
            <a:t> a les </a:t>
          </a:r>
          <a:r>
            <a:rPr lang="fr-FR" sz="1600" dirty="0" err="1">
              <a:latin typeface="Georgia" panose="02040502050405020303" pitchFamily="18" charset="0"/>
            </a:rPr>
            <a:t>revistes</a:t>
          </a:r>
          <a:r>
            <a:rPr lang="fr-FR" sz="1600" dirty="0">
              <a:latin typeface="Georgia" panose="02040502050405020303" pitchFamily="18" charset="0"/>
            </a:rPr>
            <a:t> </a:t>
          </a:r>
          <a:r>
            <a:rPr lang="fr-FR" sz="1600" dirty="0" err="1">
              <a:latin typeface="Georgia" panose="02040502050405020303" pitchFamily="18" charset="0"/>
            </a:rPr>
            <a:t>més</a:t>
          </a:r>
          <a:r>
            <a:rPr lang="fr-FR" sz="1600" dirty="0">
              <a:latin typeface="Georgia" panose="02040502050405020303" pitchFamily="18" charset="0"/>
            </a:rPr>
            <a:t> influents</a:t>
          </a:r>
          <a:r>
            <a:rPr lang="fr-FR" sz="1600" i="1" dirty="0">
              <a:latin typeface="Georgia" panose="02040502050405020303" pitchFamily="18" charset="0"/>
            </a:rPr>
            <a:t> </a:t>
          </a:r>
          <a:r>
            <a:rPr lang="fr-FR" sz="1000" i="1" dirty="0">
              <a:latin typeface="Georgia" panose="02040502050405020303" pitchFamily="18" charset="0"/>
            </a:rPr>
            <a:t>(Leiden, 2021) </a:t>
          </a:r>
          <a:endParaRPr lang="es-ES" sz="1000" dirty="0">
            <a:latin typeface="Georgia" panose="02040502050405020303" pitchFamily="18" charset="0"/>
          </a:endParaRPr>
        </a:p>
      </dgm:t>
    </dgm:pt>
    <dgm:pt modelId="{F68723ED-4A90-473A-A743-95D91FE271AD}" type="sib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D2746720-E52F-4315-9572-85C2AF4F143C}" type="par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A5E2F94A-2A48-4FAF-A14E-DC0101FC8174}">
      <dgm:prSet custT="1"/>
      <dgm:spPr/>
      <dgm:t>
        <a:bodyPr/>
        <a:lstStyle/>
        <a:p>
          <a:r>
            <a:rPr lang="fr-FR" sz="1600" b="1" dirty="0">
              <a:latin typeface="Georgia" panose="02040502050405020303" pitchFamily="18" charset="0"/>
            </a:rPr>
            <a:t>1a. </a:t>
          </a:r>
          <a:r>
            <a:rPr lang="fr-FR" sz="1600" dirty="0" err="1">
              <a:latin typeface="Georgia" panose="02040502050405020303" pitchFamily="18" charset="0"/>
            </a:rPr>
            <a:t>universitat</a:t>
          </a:r>
          <a:r>
            <a:rPr lang="fr-FR" sz="1600" dirty="0">
              <a:latin typeface="Georgia" panose="02040502050405020303" pitchFamily="18" charset="0"/>
            </a:rPr>
            <a:t> </a:t>
          </a:r>
          <a:r>
            <a:rPr lang="fr-FR" sz="1600" dirty="0" err="1">
              <a:latin typeface="Georgia" panose="02040502050405020303" pitchFamily="18" charset="0"/>
            </a:rPr>
            <a:t>espanyola</a:t>
          </a:r>
          <a:r>
            <a:rPr lang="fr-FR" sz="1600" dirty="0">
              <a:latin typeface="Georgia" panose="02040502050405020303" pitchFamily="18" charset="0"/>
            </a:rPr>
            <a:t> en </a:t>
          </a:r>
          <a:r>
            <a:rPr lang="fr-FR" sz="1600" dirty="0" err="1">
              <a:latin typeface="Georgia" panose="02040502050405020303" pitchFamily="18" charset="0"/>
            </a:rPr>
            <a:t>percentatge</a:t>
          </a:r>
          <a:r>
            <a:rPr lang="fr-FR" sz="1600" dirty="0">
              <a:latin typeface="Georgia" panose="02040502050405020303" pitchFamily="18" charset="0"/>
            </a:rPr>
            <a:t> d’articles </a:t>
          </a:r>
          <a:r>
            <a:rPr lang="fr-FR" sz="1600" dirty="0" err="1">
              <a:latin typeface="Georgia" panose="02040502050405020303" pitchFamily="18" charset="0"/>
            </a:rPr>
            <a:t>publicats</a:t>
          </a:r>
          <a:r>
            <a:rPr lang="fr-FR" sz="1600" dirty="0">
              <a:latin typeface="Georgia" panose="02040502050405020303" pitchFamily="18" charset="0"/>
            </a:rPr>
            <a:t> en </a:t>
          </a:r>
          <a:r>
            <a:rPr lang="fr-FR" sz="1600" dirty="0" err="1">
              <a:latin typeface="Georgia" panose="02040502050405020303" pitchFamily="18" charset="0"/>
            </a:rPr>
            <a:t>col·laboració</a:t>
          </a:r>
          <a:r>
            <a:rPr lang="fr-FR" sz="1600" dirty="0">
              <a:latin typeface="Georgia" panose="02040502050405020303" pitchFamily="18" charset="0"/>
            </a:rPr>
            <a:t> </a:t>
          </a:r>
          <a:r>
            <a:rPr lang="fr-FR" sz="1600" dirty="0" err="1">
              <a:latin typeface="Georgia" panose="02040502050405020303" pitchFamily="18" charset="0"/>
            </a:rPr>
            <a:t>amb</a:t>
          </a:r>
          <a:r>
            <a:rPr lang="fr-FR" sz="1600" dirty="0">
              <a:latin typeface="Georgia" panose="02040502050405020303" pitchFamily="18" charset="0"/>
            </a:rPr>
            <a:t> </a:t>
          </a:r>
          <a:r>
            <a:rPr lang="fr-FR" sz="1600" dirty="0" err="1">
              <a:latin typeface="Georgia" panose="02040502050405020303" pitchFamily="18" charset="0"/>
            </a:rPr>
            <a:t>institucions</a:t>
          </a:r>
          <a:r>
            <a:rPr lang="fr-FR" sz="1600" dirty="0">
              <a:latin typeface="Georgia" panose="02040502050405020303" pitchFamily="18" charset="0"/>
            </a:rPr>
            <a:t> de l'</a:t>
          </a:r>
          <a:r>
            <a:rPr lang="fr-FR" sz="1600" dirty="0" err="1">
              <a:latin typeface="Georgia" panose="02040502050405020303" pitchFamily="18" charset="0"/>
            </a:rPr>
            <a:t>Estat</a:t>
          </a:r>
          <a:r>
            <a:rPr lang="fr-FR" sz="1600" dirty="0">
              <a:latin typeface="Georgia" panose="02040502050405020303" pitchFamily="18" charset="0"/>
            </a:rPr>
            <a:t> </a:t>
          </a:r>
          <a:r>
            <a:rPr lang="fr-FR" sz="1000" i="1" dirty="0">
              <a:latin typeface="Georgia" panose="02040502050405020303" pitchFamily="18" charset="0"/>
            </a:rPr>
            <a:t>(Leiden, 2021) </a:t>
          </a:r>
        </a:p>
      </dgm:t>
    </dgm:pt>
    <dgm:pt modelId="{C6513308-B809-43AB-BC78-2717D929BF53}" type="parTrans" cxnId="{4FCFECD3-410D-4460-9977-A0F2D6C6ACB0}">
      <dgm:prSet/>
      <dgm:spPr/>
      <dgm:t>
        <a:bodyPr/>
        <a:lstStyle/>
        <a:p>
          <a:endParaRPr lang="es-ES"/>
        </a:p>
      </dgm:t>
    </dgm:pt>
    <dgm:pt modelId="{97CA3393-BB44-4025-B56B-FF0076E50F44}" type="sibTrans" cxnId="{4FCFECD3-410D-4460-9977-A0F2D6C6ACB0}">
      <dgm:prSet/>
      <dgm:spPr/>
      <dgm:t>
        <a:bodyPr/>
        <a:lstStyle/>
        <a:p>
          <a:endParaRPr lang="es-ES"/>
        </a:p>
      </dgm:t>
    </dgm:pt>
    <dgm:pt modelId="{02589D17-6604-48CF-A53D-64C02EEA961B}">
      <dgm:prSet custT="1"/>
      <dgm:spPr/>
      <dgm:t>
        <a:bodyPr/>
        <a:lstStyle/>
        <a:p>
          <a:r>
            <a:rPr lang="es-ES" sz="1600" b="1" dirty="0">
              <a:latin typeface="Georgia" panose="02040502050405020303" pitchFamily="18" charset="0"/>
            </a:rPr>
            <a:t>2a. </a:t>
          </a:r>
          <a:r>
            <a:rPr lang="es-ES" sz="1600" dirty="0" err="1">
              <a:latin typeface="Georgia" panose="02040502050405020303" pitchFamily="18" charset="0"/>
            </a:rPr>
            <a:t>universitat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espanyola</a:t>
          </a:r>
          <a:r>
            <a:rPr lang="es-ES" sz="1600" dirty="0">
              <a:latin typeface="Georgia" panose="02040502050405020303" pitchFamily="18" charset="0"/>
            </a:rPr>
            <a:t> en </a:t>
          </a:r>
          <a:r>
            <a:rPr lang="es-ES" sz="1600" dirty="0" err="1">
              <a:latin typeface="Georgia" panose="02040502050405020303" pitchFamily="18" charset="0"/>
            </a:rPr>
            <a:t>percentatge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d’articles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publicats</a:t>
          </a:r>
          <a:r>
            <a:rPr lang="es-ES" sz="1600" dirty="0">
              <a:latin typeface="Georgia" panose="02040502050405020303" pitchFamily="18" charset="0"/>
            </a:rPr>
            <a:t> en </a:t>
          </a:r>
          <a:r>
            <a:rPr lang="es-ES" sz="1600" dirty="0" err="1">
              <a:latin typeface="Georgia" panose="02040502050405020303" pitchFamily="18" charset="0"/>
            </a:rPr>
            <a:t>col·laboració</a:t>
          </a:r>
          <a:r>
            <a:rPr lang="es-ES" sz="1600" dirty="0">
              <a:latin typeface="Georgia" panose="02040502050405020303" pitchFamily="18" charset="0"/>
            </a:rPr>
            <a:t> internacional</a:t>
          </a:r>
          <a:r>
            <a:rPr lang="es-ES" sz="1600" i="1" dirty="0">
              <a:latin typeface="Georgia" panose="02040502050405020303" pitchFamily="18" charset="0"/>
            </a:rPr>
            <a:t> </a:t>
          </a:r>
          <a:r>
            <a:rPr lang="es-ES" sz="1000" i="1" dirty="0">
              <a:latin typeface="Georgia" panose="02040502050405020303" pitchFamily="18" charset="0"/>
            </a:rPr>
            <a:t>(Leiden, 2021) </a:t>
          </a:r>
        </a:p>
      </dgm:t>
    </dgm:pt>
    <dgm:pt modelId="{29436C79-6C65-4669-830A-ADFC9957E96F}" type="parTrans" cxnId="{4D100044-DC77-40F5-BA94-08CD18F60953}">
      <dgm:prSet/>
      <dgm:spPr/>
      <dgm:t>
        <a:bodyPr/>
        <a:lstStyle/>
        <a:p>
          <a:endParaRPr lang="es-ES"/>
        </a:p>
      </dgm:t>
    </dgm:pt>
    <dgm:pt modelId="{501C9FB1-6E60-4A52-B33B-5059173E5454}" type="sibTrans" cxnId="{4D100044-DC77-40F5-BA94-08CD18F60953}">
      <dgm:prSet/>
      <dgm:spPr/>
      <dgm:t>
        <a:bodyPr/>
        <a:lstStyle/>
        <a:p>
          <a:endParaRPr lang="es-ES"/>
        </a:p>
      </dgm:t>
    </dgm:pt>
    <dgm:pt modelId="{9E9E867A-084B-47F6-B8CE-295284DEB3E3}">
      <dgm:prSet custT="1"/>
      <dgm:spPr/>
      <dgm:t>
        <a:bodyPr/>
        <a:lstStyle/>
        <a:p>
          <a:r>
            <a:rPr lang="es-ES" sz="1600" b="1" kern="1200" dirty="0">
              <a:latin typeface="Georgia" panose="02040502050405020303" pitchFamily="18" charset="0"/>
            </a:rPr>
            <a:t>48 </a:t>
          </a:r>
          <a:r>
            <a:rPr lang="es-ES" sz="1600" kern="1200" dirty="0" err="1">
              <a:latin typeface="Georgia" panose="02040502050405020303" pitchFamily="18" charset="0"/>
            </a:rPr>
            <a:t>doctorats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industrials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finançats</a:t>
          </a:r>
          <a:r>
            <a:rPr lang="es-ES" sz="1600" kern="1200" dirty="0">
              <a:latin typeface="Georgia" panose="02040502050405020303" pitchFamily="18" charset="0"/>
            </a:rPr>
            <a:t> per la Generalitat de Catalunya </a:t>
          </a:r>
          <a:r>
            <a:rPr lang="es-ES" sz="1000" i="1" kern="1200" dirty="0">
              <a:latin typeface="Georgia" panose="02040502050405020303" pitchFamily="18" charset="0"/>
            </a:rPr>
            <a:t>(2013-2021) </a:t>
          </a:r>
        </a:p>
      </dgm:t>
    </dgm:pt>
    <dgm:pt modelId="{0779B74A-9844-4E87-9EB4-D5D0CCC488E0}" type="parTrans" cxnId="{84C780BA-501B-4614-A09B-832305790C66}">
      <dgm:prSet/>
      <dgm:spPr/>
      <dgm:t>
        <a:bodyPr/>
        <a:lstStyle/>
        <a:p>
          <a:endParaRPr lang="es-ES"/>
        </a:p>
      </dgm:t>
    </dgm:pt>
    <dgm:pt modelId="{1AB3C621-7F10-41A6-A1CA-452B650724CC}" type="sibTrans" cxnId="{84C780BA-501B-4614-A09B-832305790C66}">
      <dgm:prSet/>
      <dgm:spPr/>
      <dgm:t>
        <a:bodyPr/>
        <a:lstStyle/>
        <a:p>
          <a:endParaRPr lang="es-ES"/>
        </a:p>
      </dgm:t>
    </dgm:pt>
    <dgm:pt modelId="{85A81236-6471-470D-9D2E-405EC34EAA09}">
      <dgm:prSet custT="1"/>
      <dgm:spPr/>
      <dgm:t>
        <a:bodyPr/>
        <a:lstStyle/>
        <a:p>
          <a:r>
            <a:rPr lang="es-ES" sz="1600" b="1" kern="1200" dirty="0">
              <a:latin typeface="Georgia" panose="02040502050405020303" pitchFamily="18" charset="0"/>
            </a:rPr>
            <a:t>100% </a:t>
          </a:r>
          <a:r>
            <a:rPr lang="es-ES" sz="1600" b="0" kern="1200" dirty="0" err="1">
              <a:latin typeface="Georgia" panose="02040502050405020303" pitchFamily="18" charset="0"/>
            </a:rPr>
            <a:t>dels</a:t>
          </a:r>
          <a:r>
            <a:rPr lang="es-ES" sz="1600" b="1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doctorats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avaluats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favorablement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(AQU Catalunya)</a:t>
          </a:r>
        </a:p>
      </dgm:t>
    </dgm:pt>
    <dgm:pt modelId="{03F3EB45-323A-47B3-B72C-68E8E3800F5E}" type="parTrans" cxnId="{E14A8605-4ECF-45DB-9454-9C007C579C8B}">
      <dgm:prSet/>
      <dgm:spPr/>
      <dgm:t>
        <a:bodyPr/>
        <a:lstStyle/>
        <a:p>
          <a:endParaRPr lang="es-ES"/>
        </a:p>
      </dgm:t>
    </dgm:pt>
    <dgm:pt modelId="{500BEF37-1AA8-4054-AFC2-6B9AFE461D86}" type="sibTrans" cxnId="{E14A8605-4ECF-45DB-9454-9C007C579C8B}">
      <dgm:prSet/>
      <dgm:spPr/>
      <dgm:t>
        <a:bodyPr/>
        <a:lstStyle/>
        <a:p>
          <a:endParaRPr lang="es-ES"/>
        </a:p>
      </dgm:t>
    </dgm:pt>
    <dgm:pt modelId="{BDB35FEF-3CE5-4903-8053-A42D72298B54}">
      <dgm:prSet phldrT="[Texto]" custT="1"/>
      <dgm:spPr/>
      <dgm:t>
        <a:bodyPr/>
        <a:lstStyle/>
        <a:p>
          <a:r>
            <a:rPr lang="es-ES" sz="16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11 </a:t>
          </a:r>
          <a:r>
            <a:rPr lang="es-ES" sz="16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Càtedres</a:t>
          </a:r>
          <a:r>
            <a:rPr lang="es-E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</a:t>
          </a:r>
          <a:r>
            <a:rPr lang="es-ES" sz="16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d’empresa</a:t>
          </a:r>
          <a:r>
            <a:rPr lang="es-E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actives (2021)</a:t>
          </a:r>
          <a:endParaRPr lang="es-ES" sz="1600" dirty="0">
            <a:latin typeface="Georgia" panose="02040502050405020303" pitchFamily="18" charset="0"/>
          </a:endParaRPr>
        </a:p>
      </dgm:t>
    </dgm:pt>
    <dgm:pt modelId="{4C628E7C-1294-4F46-B0AB-73E9A29559A2}" type="parTrans" cxnId="{0ED6C46D-4920-4450-A49F-9CC6695BDFEF}">
      <dgm:prSet/>
      <dgm:spPr/>
      <dgm:t>
        <a:bodyPr/>
        <a:lstStyle/>
        <a:p>
          <a:endParaRPr lang="ca-ES"/>
        </a:p>
      </dgm:t>
    </dgm:pt>
    <dgm:pt modelId="{EE29AEC1-8923-417A-A474-EC142C051FB5}" type="sibTrans" cxnId="{0ED6C46D-4920-4450-A49F-9CC6695BDFEF}">
      <dgm:prSet/>
      <dgm:spPr/>
      <dgm:t>
        <a:bodyPr/>
        <a:lstStyle/>
        <a:p>
          <a:endParaRPr lang="ca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3771B424-9FCC-4EC1-B753-8A9C01A72BDE}" type="pres">
      <dgm:prSet presAssocID="{DE5D57C6-CE56-4F90-A382-4617A651DC66}" presName="parentLin" presStyleCnt="0"/>
      <dgm:spPr/>
    </dgm:pt>
    <dgm:pt modelId="{8A5AF9CD-CEE2-464C-84A0-E35FF083E2AE}" type="pres">
      <dgm:prSet presAssocID="{DE5D57C6-CE56-4F90-A382-4617A651DC66}" presName="parentLeftMargin" presStyleLbl="node1" presStyleIdx="0" presStyleCnt="3"/>
      <dgm:spPr/>
    </dgm:pt>
    <dgm:pt modelId="{E1C6C534-AE6E-4157-93FB-A4FF9B4D257B}" type="pres">
      <dgm:prSet presAssocID="{DE5D57C6-CE56-4F90-A382-4617A651DC66}" presName="parentText" presStyleLbl="node1" presStyleIdx="0" presStyleCnt="3" custScaleY="203252">
        <dgm:presLayoutVars>
          <dgm:chMax val="0"/>
          <dgm:bulletEnabled val="1"/>
        </dgm:presLayoutVars>
      </dgm:prSet>
      <dgm:spPr/>
    </dgm:pt>
    <dgm:pt modelId="{4B56E795-7031-434F-9837-B59EC324A57A}" type="pres">
      <dgm:prSet presAssocID="{DE5D57C6-CE56-4F90-A382-4617A651DC66}" presName="negativeSpace" presStyleCnt="0"/>
      <dgm:spPr/>
    </dgm:pt>
    <dgm:pt modelId="{EB6E0569-D66E-4A59-8AF2-1B9B52DB5027}" type="pres">
      <dgm:prSet presAssocID="{DE5D57C6-CE56-4F90-A382-4617A651DC66}" presName="childText" presStyleLbl="conFgAcc1" presStyleIdx="0" presStyleCnt="3">
        <dgm:presLayoutVars>
          <dgm:bulletEnabled val="1"/>
        </dgm:presLayoutVars>
      </dgm:prSet>
      <dgm:spPr/>
    </dgm:pt>
    <dgm:pt modelId="{A1A2B02C-EA17-4A2F-9782-F66D812B8688}" type="pres">
      <dgm:prSet presAssocID="{BB9A81EA-E205-4C02-8246-4A0AB7197E31}" presName="spaceBetweenRectangles" presStyleCnt="0"/>
      <dgm:spPr/>
    </dgm:pt>
    <dgm:pt modelId="{7F31FE0F-EF2F-4956-80DE-1E8B57F05BD0}" type="pres">
      <dgm:prSet presAssocID="{D5A1762D-4BD7-4359-BAEE-856B5C76CEEE}" presName="parentLin" presStyleCnt="0"/>
      <dgm:spPr/>
    </dgm:pt>
    <dgm:pt modelId="{7C16D375-C3E3-4258-B796-9112D91FD635}" type="pres">
      <dgm:prSet presAssocID="{D5A1762D-4BD7-4359-BAEE-856B5C76CEEE}" presName="parentLeftMargin" presStyleLbl="node1" presStyleIdx="0" presStyleCnt="3"/>
      <dgm:spPr/>
    </dgm:pt>
    <dgm:pt modelId="{45FCBF28-A59A-45DF-8ED6-A0C5FEB2442A}" type="pres">
      <dgm:prSet presAssocID="{D5A1762D-4BD7-4359-BAEE-856B5C76CEE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0ABBBB0-9CAB-475B-BB3B-FA539E525C05}" type="pres">
      <dgm:prSet presAssocID="{D5A1762D-4BD7-4359-BAEE-856B5C76CEEE}" presName="negativeSpace" presStyleCnt="0"/>
      <dgm:spPr/>
    </dgm:pt>
    <dgm:pt modelId="{B4944CB0-009E-4AF1-B06A-9D2601FD1D40}" type="pres">
      <dgm:prSet presAssocID="{D5A1762D-4BD7-4359-BAEE-856B5C76CEEE}" presName="childText" presStyleLbl="conFgAcc1" presStyleIdx="1" presStyleCnt="3" custScaleY="104134" custLinFactNeighborX="-32500" custLinFactNeighborY="-29123">
        <dgm:presLayoutVars>
          <dgm:bulletEnabled val="1"/>
        </dgm:presLayoutVars>
      </dgm:prSet>
      <dgm:spPr/>
    </dgm:pt>
    <dgm:pt modelId="{19ECF7F4-8725-4CF9-A667-62B4B0C4F453}" type="pres">
      <dgm:prSet presAssocID="{16235DD4-C50E-438C-A5FC-9D8C547FBD1F}" presName="spaceBetweenRectangles" presStyleCnt="0"/>
      <dgm:spPr/>
    </dgm:pt>
    <dgm:pt modelId="{BA0B265E-7453-4BC8-B037-F4EFF61C3C75}" type="pres">
      <dgm:prSet presAssocID="{977E7C24-A950-419E-8467-66ECF085D6A3}" presName="parentLin" presStyleCnt="0"/>
      <dgm:spPr/>
    </dgm:pt>
    <dgm:pt modelId="{CEF128E7-1010-4A48-A4CA-3D2D3D9E79B8}" type="pres">
      <dgm:prSet presAssocID="{977E7C24-A950-419E-8467-66ECF085D6A3}" presName="parentLeftMargin" presStyleLbl="node1" presStyleIdx="1" presStyleCnt="3"/>
      <dgm:spPr/>
    </dgm:pt>
    <dgm:pt modelId="{7182F0B0-E340-4B70-997E-7BECB46F099A}" type="pres">
      <dgm:prSet presAssocID="{977E7C24-A950-419E-8467-66ECF085D6A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0AF508-A5C7-45F3-A3D1-16D287C7FA26}" type="pres">
      <dgm:prSet presAssocID="{977E7C24-A950-419E-8467-66ECF085D6A3}" presName="negativeSpace" presStyleCnt="0"/>
      <dgm:spPr/>
    </dgm:pt>
    <dgm:pt modelId="{6F7CC585-5D61-47FD-84C9-D0FFAE474708}" type="pres">
      <dgm:prSet presAssocID="{977E7C24-A950-419E-8467-66ECF085D6A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B7E9204-6188-40BA-9F32-C55898D20E0E}" srcId="{F9BCDA9F-B51D-4654-9016-E75FC5C34C4E}" destId="{D5A1762D-4BD7-4359-BAEE-856B5C76CEEE}" srcOrd="1" destOrd="0" parTransId="{261B22D2-4184-49BF-A7FB-DBAD12CFD223}" sibTransId="{16235DD4-C50E-438C-A5FC-9D8C547FBD1F}"/>
    <dgm:cxn modelId="{E14A8605-4ECF-45DB-9454-9C007C579C8B}" srcId="{D5A1762D-4BD7-4359-BAEE-856B5C76CEEE}" destId="{85A81236-6471-470D-9D2E-405EC34EAA09}" srcOrd="2" destOrd="0" parTransId="{03F3EB45-323A-47B3-B72C-68E8E3800F5E}" sibTransId="{500BEF37-1AA8-4054-AFC2-6B9AFE461D86}"/>
    <dgm:cxn modelId="{8361C906-79EE-4D4F-8462-8D772C4C409F}" type="presOf" srcId="{DE5D57C6-CE56-4F90-A382-4617A651DC66}" destId="{8A5AF9CD-CEE2-464C-84A0-E35FF083E2AE}" srcOrd="0" destOrd="0" presId="urn:microsoft.com/office/officeart/2005/8/layout/list1"/>
    <dgm:cxn modelId="{A18FA70E-72E5-40D5-B856-B272120B35E3}" type="presOf" srcId="{A5E2F94A-2A48-4FAF-A14E-DC0101FC8174}" destId="{EB6E0569-D66E-4A59-8AF2-1B9B52DB5027}" srcOrd="0" destOrd="1" presId="urn:microsoft.com/office/officeart/2005/8/layout/list1"/>
    <dgm:cxn modelId="{0C91F00F-776B-4942-AB9B-E5447136234A}" srcId="{D5A1762D-4BD7-4359-BAEE-856B5C76CEEE}" destId="{80C4739D-A55E-4610-9F5D-A49DFAFA78B2}" srcOrd="0" destOrd="0" parTransId="{B65468A1-CDB9-4F75-999A-C7FA75BA077E}" sibTransId="{B1BB1425-CBE0-4560-8C9D-B94FCCB4B5EF}"/>
    <dgm:cxn modelId="{65E6BE18-748F-4F3F-9DD3-2BE2DFC2E8D5}" type="presOf" srcId="{85A81236-6471-470D-9D2E-405EC34EAA09}" destId="{B4944CB0-009E-4AF1-B06A-9D2601FD1D40}" srcOrd="0" destOrd="2" presId="urn:microsoft.com/office/officeart/2005/8/layout/list1"/>
    <dgm:cxn modelId="{C90E5A1B-8E13-415E-AEA3-799B8B52C739}" type="presOf" srcId="{9E9E867A-084B-47F6-B8CE-295284DEB3E3}" destId="{B4944CB0-009E-4AF1-B06A-9D2601FD1D40}" srcOrd="0" destOrd="1" presId="urn:microsoft.com/office/officeart/2005/8/layout/list1"/>
    <dgm:cxn modelId="{7473EE2B-17B7-4C3E-B542-EFB103155D2A}" srcId="{F9BCDA9F-B51D-4654-9016-E75FC5C34C4E}" destId="{977E7C24-A950-419E-8467-66ECF085D6A3}" srcOrd="2" destOrd="0" parTransId="{DFE71D18-47DA-43AF-A39F-0F59417A1A75}" sibTransId="{70FBF11F-0773-47F4-99A7-86A38F31DC7C}"/>
    <dgm:cxn modelId="{65CBA438-0664-4AE2-A4DC-20E72BDFC86F}" srcId="{DE5D57C6-CE56-4F90-A382-4617A651DC66}" destId="{E5DA45AE-C19D-45A2-844F-5049B9C5B85D}" srcOrd="0" destOrd="0" parTransId="{D2746720-E52F-4315-9572-85C2AF4F143C}" sibTransId="{F68723ED-4A90-473A-A743-95D91FE271AD}"/>
    <dgm:cxn modelId="{4D100044-DC77-40F5-BA94-08CD18F60953}" srcId="{DE5D57C6-CE56-4F90-A382-4617A651DC66}" destId="{02589D17-6604-48CF-A53D-64C02EEA961B}" srcOrd="2" destOrd="0" parTransId="{29436C79-6C65-4669-830A-ADFC9957E96F}" sibTransId="{501C9FB1-6E60-4A52-B33B-5059173E5454}"/>
    <dgm:cxn modelId="{0ED6C46D-4920-4450-A49F-9CC6695BDFEF}" srcId="{977E7C24-A950-419E-8467-66ECF085D6A3}" destId="{BDB35FEF-3CE5-4903-8053-A42D72298B54}" srcOrd="1" destOrd="0" parTransId="{4C628E7C-1294-4F46-B0AB-73E9A29559A2}" sibTransId="{EE29AEC1-8923-417A-A474-EC142C051FB5}"/>
    <dgm:cxn modelId="{DC1AE854-0285-4635-AAB2-51E3E1D1545F}" type="presOf" srcId="{977E7C24-A950-419E-8467-66ECF085D6A3}" destId="{7182F0B0-E340-4B70-997E-7BECB46F099A}" srcOrd="1" destOrd="0" presId="urn:microsoft.com/office/officeart/2005/8/layout/list1"/>
    <dgm:cxn modelId="{3856FE75-12E9-465E-BFA6-65A08AEAC7BD}" type="presOf" srcId="{D5A1762D-4BD7-4359-BAEE-856B5C76CEEE}" destId="{7C16D375-C3E3-4258-B796-9112D91FD635}" srcOrd="0" destOrd="0" presId="urn:microsoft.com/office/officeart/2005/8/layout/list1"/>
    <dgm:cxn modelId="{9862EC57-05B6-47CE-9A81-CDFF21B810B9}" type="presOf" srcId="{D5A1762D-4BD7-4359-BAEE-856B5C76CEEE}" destId="{45FCBF28-A59A-45DF-8ED6-A0C5FEB2442A}" srcOrd="1" destOrd="0" presId="urn:microsoft.com/office/officeart/2005/8/layout/list1"/>
    <dgm:cxn modelId="{23C0A458-E3B8-4FFF-8344-0C242641EE97}" type="presOf" srcId="{02589D17-6604-48CF-A53D-64C02EEA961B}" destId="{EB6E0569-D66E-4A59-8AF2-1B9B52DB5027}" srcOrd="0" destOrd="2" presId="urn:microsoft.com/office/officeart/2005/8/layout/list1"/>
    <dgm:cxn modelId="{6B24AF7E-D1CB-4C02-8319-AB5E9CD17090}" type="presOf" srcId="{BE29100F-9E5B-4A5E-863C-6092F80DD570}" destId="{6F7CC585-5D61-47FD-84C9-D0FFAE474708}" srcOrd="0" destOrd="0" presId="urn:microsoft.com/office/officeart/2005/8/layout/list1"/>
    <dgm:cxn modelId="{A0BFAD8F-9F2A-4B5A-9A47-5DB1DD921A79}" type="presOf" srcId="{DE5D57C6-CE56-4F90-A382-4617A651DC66}" destId="{E1C6C534-AE6E-4157-93FB-A4FF9B4D257B}" srcOrd="1" destOrd="0" presId="urn:microsoft.com/office/officeart/2005/8/layout/list1"/>
    <dgm:cxn modelId="{A14FF3AB-5E8B-47CC-AC22-7227E61ED964}" type="presOf" srcId="{E5DA45AE-C19D-45A2-844F-5049B9C5B85D}" destId="{EB6E0569-D66E-4A59-8AF2-1B9B52DB5027}" srcOrd="0" destOrd="0" presId="urn:microsoft.com/office/officeart/2005/8/layout/list1"/>
    <dgm:cxn modelId="{9C959AB9-80FA-4563-8164-F08B77A99D22}" srcId="{F9BCDA9F-B51D-4654-9016-E75FC5C34C4E}" destId="{DE5D57C6-CE56-4F90-A382-4617A651DC66}" srcOrd="0" destOrd="0" parTransId="{91554F54-5661-406B-8F84-21F01756FB89}" sibTransId="{BB9A81EA-E205-4C02-8246-4A0AB7197E31}"/>
    <dgm:cxn modelId="{84C780BA-501B-4614-A09B-832305790C66}" srcId="{D5A1762D-4BD7-4359-BAEE-856B5C76CEEE}" destId="{9E9E867A-084B-47F6-B8CE-295284DEB3E3}" srcOrd="1" destOrd="0" parTransId="{0779B74A-9844-4E87-9EB4-D5D0CCC488E0}" sibTransId="{1AB3C621-7F10-41A6-A1CA-452B650724CC}"/>
    <dgm:cxn modelId="{85552AC2-7B9A-4826-A97B-C892248F30D2}" type="presOf" srcId="{80C4739D-A55E-4610-9F5D-A49DFAFA78B2}" destId="{B4944CB0-009E-4AF1-B06A-9D2601FD1D40}" srcOrd="0" destOrd="0" presId="urn:microsoft.com/office/officeart/2005/8/layout/list1"/>
    <dgm:cxn modelId="{CCFA93C4-225A-4717-B55E-DB4EEFF7BA09}" srcId="{977E7C24-A950-419E-8467-66ECF085D6A3}" destId="{BE29100F-9E5B-4A5E-863C-6092F80DD570}" srcOrd="0" destOrd="0" parTransId="{EFEFF202-A6E9-42E1-8153-CAFAED5D1E21}" sibTransId="{2C2F94B1-1B1D-461D-BF31-4250728373F5}"/>
    <dgm:cxn modelId="{805275CE-3DB8-46E3-B7C2-F60AACBBB612}" type="presOf" srcId="{BDB35FEF-3CE5-4903-8053-A42D72298B54}" destId="{6F7CC585-5D61-47FD-84C9-D0FFAE474708}" srcOrd="0" destOrd="1" presId="urn:microsoft.com/office/officeart/2005/8/layout/list1"/>
    <dgm:cxn modelId="{26A193D3-0737-4C06-BB8F-959201DC43AA}" type="presOf" srcId="{977E7C24-A950-419E-8467-66ECF085D6A3}" destId="{CEF128E7-1010-4A48-A4CA-3D2D3D9E79B8}" srcOrd="0" destOrd="0" presId="urn:microsoft.com/office/officeart/2005/8/layout/list1"/>
    <dgm:cxn modelId="{4FCFECD3-410D-4460-9977-A0F2D6C6ACB0}" srcId="{DE5D57C6-CE56-4F90-A382-4617A651DC66}" destId="{A5E2F94A-2A48-4FAF-A14E-DC0101FC8174}" srcOrd="1" destOrd="0" parTransId="{C6513308-B809-43AB-BC78-2717D929BF53}" sibTransId="{97CA3393-BB44-4025-B56B-FF0076E50F44}"/>
    <dgm:cxn modelId="{A98427F4-A3EA-4049-957F-E307ED537DCA}" type="presOf" srcId="{F9BCDA9F-B51D-4654-9016-E75FC5C34C4E}" destId="{8CB1F606-9133-433E-8A96-F114E3F2F9A0}" srcOrd="0" destOrd="0" presId="urn:microsoft.com/office/officeart/2005/8/layout/list1"/>
    <dgm:cxn modelId="{231060BE-26B2-4DE9-A30D-8BD703105CB2}" type="presParOf" srcId="{8CB1F606-9133-433E-8A96-F114E3F2F9A0}" destId="{3771B424-9FCC-4EC1-B753-8A9C01A72BDE}" srcOrd="0" destOrd="0" presId="urn:microsoft.com/office/officeart/2005/8/layout/list1"/>
    <dgm:cxn modelId="{A04AA702-3686-4CE4-BE75-F91440517958}" type="presParOf" srcId="{3771B424-9FCC-4EC1-B753-8A9C01A72BDE}" destId="{8A5AF9CD-CEE2-464C-84A0-E35FF083E2AE}" srcOrd="0" destOrd="0" presId="urn:microsoft.com/office/officeart/2005/8/layout/list1"/>
    <dgm:cxn modelId="{E15D1236-B540-4FF4-9735-7C34B12C54BC}" type="presParOf" srcId="{3771B424-9FCC-4EC1-B753-8A9C01A72BDE}" destId="{E1C6C534-AE6E-4157-93FB-A4FF9B4D257B}" srcOrd="1" destOrd="0" presId="urn:microsoft.com/office/officeart/2005/8/layout/list1"/>
    <dgm:cxn modelId="{0D4D34E1-3639-4814-BB62-7234CDC95EB4}" type="presParOf" srcId="{8CB1F606-9133-433E-8A96-F114E3F2F9A0}" destId="{4B56E795-7031-434F-9837-B59EC324A57A}" srcOrd="1" destOrd="0" presId="urn:microsoft.com/office/officeart/2005/8/layout/list1"/>
    <dgm:cxn modelId="{26C39BC9-291C-4A2F-8B30-97FABB67E107}" type="presParOf" srcId="{8CB1F606-9133-433E-8A96-F114E3F2F9A0}" destId="{EB6E0569-D66E-4A59-8AF2-1B9B52DB5027}" srcOrd="2" destOrd="0" presId="urn:microsoft.com/office/officeart/2005/8/layout/list1"/>
    <dgm:cxn modelId="{D6A42D0A-7061-4267-9284-DCF6A46F7D4D}" type="presParOf" srcId="{8CB1F606-9133-433E-8A96-F114E3F2F9A0}" destId="{A1A2B02C-EA17-4A2F-9782-F66D812B8688}" srcOrd="3" destOrd="0" presId="urn:microsoft.com/office/officeart/2005/8/layout/list1"/>
    <dgm:cxn modelId="{CFE8CD2F-01CD-4CED-8133-D0892DDD0DCB}" type="presParOf" srcId="{8CB1F606-9133-433E-8A96-F114E3F2F9A0}" destId="{7F31FE0F-EF2F-4956-80DE-1E8B57F05BD0}" srcOrd="4" destOrd="0" presId="urn:microsoft.com/office/officeart/2005/8/layout/list1"/>
    <dgm:cxn modelId="{91230E19-C62B-4044-B61E-06321143240F}" type="presParOf" srcId="{7F31FE0F-EF2F-4956-80DE-1E8B57F05BD0}" destId="{7C16D375-C3E3-4258-B796-9112D91FD635}" srcOrd="0" destOrd="0" presId="urn:microsoft.com/office/officeart/2005/8/layout/list1"/>
    <dgm:cxn modelId="{A886CD31-15C7-47EA-96B8-FE8CD45A24BC}" type="presParOf" srcId="{7F31FE0F-EF2F-4956-80DE-1E8B57F05BD0}" destId="{45FCBF28-A59A-45DF-8ED6-A0C5FEB2442A}" srcOrd="1" destOrd="0" presId="urn:microsoft.com/office/officeart/2005/8/layout/list1"/>
    <dgm:cxn modelId="{B368451C-BFA6-4909-8775-B20134A42A8C}" type="presParOf" srcId="{8CB1F606-9133-433E-8A96-F114E3F2F9A0}" destId="{A0ABBBB0-9CAB-475B-BB3B-FA539E525C05}" srcOrd="5" destOrd="0" presId="urn:microsoft.com/office/officeart/2005/8/layout/list1"/>
    <dgm:cxn modelId="{18EA4463-73EA-42E6-AA3B-589EA5193084}" type="presParOf" srcId="{8CB1F606-9133-433E-8A96-F114E3F2F9A0}" destId="{B4944CB0-009E-4AF1-B06A-9D2601FD1D40}" srcOrd="6" destOrd="0" presId="urn:microsoft.com/office/officeart/2005/8/layout/list1"/>
    <dgm:cxn modelId="{E4B1A2C1-9B78-4D48-A96F-0555436AC101}" type="presParOf" srcId="{8CB1F606-9133-433E-8A96-F114E3F2F9A0}" destId="{19ECF7F4-8725-4CF9-A667-62B4B0C4F453}" srcOrd="7" destOrd="0" presId="urn:microsoft.com/office/officeart/2005/8/layout/list1"/>
    <dgm:cxn modelId="{B61A90F4-3C83-49EF-AFF8-92A2E7D9AACE}" type="presParOf" srcId="{8CB1F606-9133-433E-8A96-F114E3F2F9A0}" destId="{BA0B265E-7453-4BC8-B037-F4EFF61C3C75}" srcOrd="8" destOrd="0" presId="urn:microsoft.com/office/officeart/2005/8/layout/list1"/>
    <dgm:cxn modelId="{8E5F73FC-7D39-46C5-81D8-AFA59270DB25}" type="presParOf" srcId="{BA0B265E-7453-4BC8-B037-F4EFF61C3C75}" destId="{CEF128E7-1010-4A48-A4CA-3D2D3D9E79B8}" srcOrd="0" destOrd="0" presId="urn:microsoft.com/office/officeart/2005/8/layout/list1"/>
    <dgm:cxn modelId="{63E5CF61-CF1D-456E-8E3A-0BDB3AEA62A9}" type="presParOf" srcId="{BA0B265E-7453-4BC8-B037-F4EFF61C3C75}" destId="{7182F0B0-E340-4B70-997E-7BECB46F099A}" srcOrd="1" destOrd="0" presId="urn:microsoft.com/office/officeart/2005/8/layout/list1"/>
    <dgm:cxn modelId="{E6F7EFB1-80A3-4E99-8050-94C35F5B6D9A}" type="presParOf" srcId="{8CB1F606-9133-433E-8A96-F114E3F2F9A0}" destId="{210AF508-A5C7-45F3-A3D1-16D287C7FA26}" srcOrd="9" destOrd="0" presId="urn:microsoft.com/office/officeart/2005/8/layout/list1"/>
    <dgm:cxn modelId="{E8A4175D-DE02-413F-A432-ADA315E4E5D1}" type="presParOf" srcId="{8CB1F606-9133-433E-8A96-F114E3F2F9A0}" destId="{6F7CC585-5D61-47FD-84C9-D0FFAE47470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5A1762D-4BD7-4359-BAEE-856B5C76CEEE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Comunitat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261B22D2-4184-49BF-A7FB-DBAD12CFD223}" type="par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16235DD4-C50E-438C-A5FC-9D8C547FBD1F}" type="sib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80C4739D-A55E-4610-9F5D-A49DFAFA78B2}">
      <dgm:prSet phldrT="[Texto]" custT="1"/>
      <dgm:spPr/>
      <dgm:t>
        <a:bodyPr/>
        <a:lstStyle/>
        <a:p>
          <a:r>
            <a:rPr lang="es-ES" sz="1600" dirty="0">
              <a:latin typeface="Georgia" panose="02040502050405020303" pitchFamily="18" charset="0"/>
            </a:rPr>
            <a:t>Un </a:t>
          </a:r>
          <a:r>
            <a:rPr lang="es-ES" sz="1600" b="1" dirty="0">
              <a:latin typeface="Georgia" panose="02040502050405020303" pitchFamily="18" charset="0"/>
            </a:rPr>
            <a:t>46%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dels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graduats</a:t>
          </a:r>
          <a:r>
            <a:rPr lang="es-ES" sz="1600" dirty="0">
              <a:latin typeface="Georgia" panose="02040502050405020303" pitchFamily="18" charset="0"/>
            </a:rPr>
            <a:t> ha </a:t>
          </a:r>
          <a:r>
            <a:rPr lang="es-ES" sz="1600" dirty="0" err="1">
              <a:latin typeface="Georgia" panose="02040502050405020303" pitchFamily="18" charset="0"/>
            </a:rPr>
            <a:t>realitzat</a:t>
          </a:r>
          <a:r>
            <a:rPr lang="es-ES" sz="1600" dirty="0">
              <a:latin typeface="Georgia" panose="02040502050405020303" pitchFamily="18" charset="0"/>
            </a:rPr>
            <a:t> alguna estada a </a:t>
          </a:r>
          <a:r>
            <a:rPr lang="es-ES" sz="1600" dirty="0" err="1">
              <a:latin typeface="Georgia" panose="02040502050405020303" pitchFamily="18" charset="0"/>
            </a:rPr>
            <a:t>l'estranger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000" i="1" dirty="0">
              <a:latin typeface="Georgia" panose="02040502050405020303" pitchFamily="18" charset="0"/>
            </a:rPr>
            <a:t>(</a:t>
          </a:r>
          <a:r>
            <a:rPr lang="es-ES" sz="1000" i="1" dirty="0" err="1">
              <a:latin typeface="Georgia" panose="02040502050405020303" pitchFamily="18" charset="0"/>
            </a:rPr>
            <a:t>curs</a:t>
          </a:r>
          <a:r>
            <a:rPr lang="es-ES" sz="1000" i="1" dirty="0">
              <a:latin typeface="Georgia" panose="02040502050405020303" pitchFamily="18" charset="0"/>
            </a:rPr>
            <a:t> 2019-2020)</a:t>
          </a:r>
          <a:endParaRPr lang="es-ES" sz="1000" dirty="0">
            <a:latin typeface="Georgia" panose="02040502050405020303" pitchFamily="18" charset="0"/>
          </a:endParaRPr>
        </a:p>
      </dgm:t>
    </dgm:pt>
    <dgm:pt modelId="{B65468A1-CDB9-4F75-999A-C7FA75BA077E}" type="par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1BB1425-CBE0-4560-8C9D-B94FCCB4B5EF}" type="sib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977E7C24-A950-419E-8467-66ECF085D6A3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Projectes</a:t>
          </a:r>
          <a:r>
            <a:rPr lang="es-ES" sz="2400" b="1" dirty="0">
              <a:latin typeface="Georgia" panose="02040502050405020303" pitchFamily="18" charset="0"/>
            </a:rPr>
            <a:t> </a:t>
          </a:r>
          <a:r>
            <a:rPr lang="es-ES" sz="2400" b="1" dirty="0" err="1">
              <a:latin typeface="Georgia" panose="02040502050405020303" pitchFamily="18" charset="0"/>
            </a:rPr>
            <a:t>innovadors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DFE71D18-47DA-43AF-A39F-0F59417A1A75}" type="par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70FBF11F-0773-47F4-99A7-86A38F31DC7C}" type="sib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E29100F-9E5B-4A5E-863C-6092F80DD570}">
      <dgm:prSet phldrT="[Texto]" custT="1"/>
      <dgm:spPr/>
      <dgm:t>
        <a:bodyPr/>
        <a:lstStyle/>
        <a:p>
          <a:r>
            <a:rPr lang="ca-ES" sz="1600" dirty="0">
              <a:latin typeface="Georgia" panose="02040502050405020303" pitchFamily="18" charset="0"/>
            </a:rPr>
            <a:t>Universitats europees: </a:t>
          </a:r>
          <a:r>
            <a:rPr lang="ca-ES" sz="1600" b="1" dirty="0">
              <a:latin typeface="Georgia" panose="02040502050405020303" pitchFamily="18" charset="0"/>
            </a:rPr>
            <a:t>EUTOPIA </a:t>
          </a:r>
          <a:r>
            <a:rPr lang="ca-ES" sz="1600" dirty="0">
              <a:latin typeface="Georgia" panose="02040502050405020303" pitchFamily="18" charset="0"/>
            </a:rPr>
            <a:t> </a:t>
          </a:r>
          <a:endParaRPr lang="es-ES" sz="1600" dirty="0">
            <a:latin typeface="Georgia" panose="02040502050405020303" pitchFamily="18" charset="0"/>
          </a:endParaRPr>
        </a:p>
      </dgm:t>
    </dgm:pt>
    <dgm:pt modelId="{EFEFF202-A6E9-42E1-8153-CAFAED5D1E21}" type="par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2C2F94B1-1B1D-461D-BF31-4250728373F5}" type="sib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ECCD4BEE-54DB-4C28-B9B6-0E07B81E24B1}">
      <dgm:prSet custT="1"/>
      <dgm:spPr/>
      <dgm:t>
        <a:bodyPr/>
        <a:lstStyle/>
        <a:p>
          <a:r>
            <a:rPr lang="en-US" sz="1600" b="1" dirty="0">
              <a:latin typeface="Georgia" panose="02040502050405020303" pitchFamily="18" charset="0"/>
            </a:rPr>
            <a:t>2a.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600" dirty="0" err="1">
              <a:latin typeface="Georgia" panose="02040502050405020303" pitchFamily="18" charset="0"/>
            </a:rPr>
            <a:t>universitat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600" dirty="0" err="1">
              <a:latin typeface="Georgia" panose="02040502050405020303" pitchFamily="18" charset="0"/>
            </a:rPr>
            <a:t>pública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600" dirty="0" err="1">
              <a:latin typeface="Georgia" panose="02040502050405020303" pitchFamily="18" charset="0"/>
            </a:rPr>
            <a:t>espanyola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600" dirty="0" err="1">
              <a:latin typeface="Georgia" panose="02040502050405020303" pitchFamily="18" charset="0"/>
            </a:rPr>
            <a:t>en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600" dirty="0" err="1">
              <a:latin typeface="Georgia" panose="02040502050405020303" pitchFamily="18" charset="0"/>
            </a:rPr>
            <a:t>projecció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600" dirty="0" err="1">
              <a:latin typeface="Georgia" panose="02040502050405020303" pitchFamily="18" charset="0"/>
            </a:rPr>
            <a:t>internacional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000" i="1" dirty="0">
              <a:latin typeface="Georgia" panose="02040502050405020303" pitchFamily="18" charset="0"/>
            </a:rPr>
            <a:t>(</a:t>
          </a:r>
          <a:r>
            <a:rPr lang="en-US" sz="1000" i="1" dirty="0" err="1">
              <a:latin typeface="Georgia" panose="02040502050405020303" pitchFamily="18" charset="0"/>
            </a:rPr>
            <a:t>rànquing</a:t>
          </a:r>
          <a:r>
            <a:rPr lang="en-US" sz="1000" i="1" dirty="0">
              <a:latin typeface="Georgia" panose="02040502050405020303" pitchFamily="18" charset="0"/>
            </a:rPr>
            <a:t> THE, 2022)</a:t>
          </a:r>
        </a:p>
      </dgm:t>
    </dgm:pt>
    <dgm:pt modelId="{9D762655-3EA6-4B0D-AA1F-941121A0BFD9}" type="parTrans" cxnId="{C0ED83B4-7BC0-4DD2-B848-4784E19F25B0}">
      <dgm:prSet/>
      <dgm:spPr/>
      <dgm:t>
        <a:bodyPr/>
        <a:lstStyle/>
        <a:p>
          <a:endParaRPr lang="es-ES"/>
        </a:p>
      </dgm:t>
    </dgm:pt>
    <dgm:pt modelId="{49B224D5-F0D5-46F4-ACDF-56FE27A246CE}" type="sibTrans" cxnId="{C0ED83B4-7BC0-4DD2-B848-4784E19F25B0}">
      <dgm:prSet/>
      <dgm:spPr/>
      <dgm:t>
        <a:bodyPr/>
        <a:lstStyle/>
        <a:p>
          <a:endParaRPr lang="es-ES"/>
        </a:p>
      </dgm:t>
    </dgm:pt>
    <dgm:pt modelId="{81DD4BCA-FD0C-45FD-8EBA-795E6720BF65}">
      <dgm:prSet custT="1"/>
      <dgm:spPr/>
      <dgm:t>
        <a:bodyPr/>
        <a:lstStyle/>
        <a:p>
          <a:r>
            <a:rPr lang="es-ES" sz="1600" dirty="0" err="1">
              <a:latin typeface="Georgia" panose="02040502050405020303" pitchFamily="18" charset="0"/>
            </a:rPr>
            <a:t>Convenis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amb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b="1" dirty="0">
              <a:latin typeface="Georgia" panose="02040502050405020303" pitchFamily="18" charset="0"/>
            </a:rPr>
            <a:t>28 de les 50 </a:t>
          </a:r>
          <a:r>
            <a:rPr lang="es-ES" sz="1600" dirty="0" err="1">
              <a:latin typeface="Georgia" panose="02040502050405020303" pitchFamily="18" charset="0"/>
            </a:rPr>
            <a:t>millors</a:t>
          </a:r>
          <a:r>
            <a:rPr lang="es-ES" sz="1600" dirty="0">
              <a:latin typeface="Georgia" panose="02040502050405020303" pitchFamily="18" charset="0"/>
            </a:rPr>
            <a:t> </a:t>
          </a:r>
          <a:r>
            <a:rPr lang="es-ES" sz="1600" dirty="0" err="1">
              <a:latin typeface="Georgia" panose="02040502050405020303" pitchFamily="18" charset="0"/>
            </a:rPr>
            <a:t>universitats</a:t>
          </a:r>
          <a:r>
            <a:rPr lang="es-ES" sz="1600" dirty="0">
              <a:latin typeface="Georgia" panose="02040502050405020303" pitchFamily="18" charset="0"/>
            </a:rPr>
            <a:t> del </a:t>
          </a:r>
          <a:r>
            <a:rPr lang="es-ES" sz="1600" dirty="0" err="1">
              <a:latin typeface="Georgia" panose="02040502050405020303" pitchFamily="18" charset="0"/>
            </a:rPr>
            <a:t>món</a:t>
          </a:r>
          <a:r>
            <a:rPr lang="es-ES" sz="1600" dirty="0">
              <a:latin typeface="Georgia" panose="02040502050405020303" pitchFamily="18" charset="0"/>
            </a:rPr>
            <a:t> </a:t>
          </a:r>
          <a:r>
            <a:rPr lang="es-ES" sz="1000" i="1" dirty="0">
              <a:latin typeface="Georgia" panose="02040502050405020303" pitchFamily="18" charset="0"/>
            </a:rPr>
            <a:t>(</a:t>
          </a:r>
          <a:r>
            <a:rPr lang="es-ES" sz="1000" i="1" dirty="0" err="1">
              <a:latin typeface="Georgia" panose="02040502050405020303" pitchFamily="18" charset="0"/>
            </a:rPr>
            <a:t>rànquing</a:t>
          </a:r>
          <a:r>
            <a:rPr lang="es-ES" sz="1000" i="1" dirty="0">
              <a:latin typeface="Georgia" panose="02040502050405020303" pitchFamily="18" charset="0"/>
            </a:rPr>
            <a:t> THE, 2022)</a:t>
          </a:r>
        </a:p>
      </dgm:t>
    </dgm:pt>
    <dgm:pt modelId="{05C393DC-FF86-4870-8D1E-2B3A33484F51}" type="parTrans" cxnId="{EF9E7BF4-C1D1-49B0-8F89-415FBD73058C}">
      <dgm:prSet/>
      <dgm:spPr/>
      <dgm:t>
        <a:bodyPr/>
        <a:lstStyle/>
        <a:p>
          <a:endParaRPr lang="es-ES"/>
        </a:p>
      </dgm:t>
    </dgm:pt>
    <dgm:pt modelId="{71A494C2-BA21-4AFD-B896-E6156913A7C3}" type="sibTrans" cxnId="{EF9E7BF4-C1D1-49B0-8F89-415FBD73058C}">
      <dgm:prSet/>
      <dgm:spPr/>
      <dgm:t>
        <a:bodyPr/>
        <a:lstStyle/>
        <a:p>
          <a:endParaRPr lang="es-ES"/>
        </a:p>
      </dgm:t>
    </dgm:pt>
    <dgm:pt modelId="{5339B185-03D8-4140-81CD-B26FE29D9330}">
      <dgm:prSet phldrT="[Texto]" custT="1"/>
      <dgm:spPr/>
      <dgm:t>
        <a:bodyPr/>
        <a:lstStyle/>
        <a:p>
          <a:r>
            <a:rPr lang="ca-ES" sz="1600" dirty="0">
              <a:latin typeface="Georgia" panose="02040502050405020303" pitchFamily="18" charset="0"/>
            </a:rPr>
            <a:t>Un </a:t>
          </a:r>
          <a:r>
            <a:rPr lang="ca-ES" sz="1600" b="1" dirty="0">
              <a:latin typeface="Georgia" panose="02040502050405020303" pitchFamily="18" charset="0"/>
            </a:rPr>
            <a:t>47%</a:t>
          </a:r>
          <a:r>
            <a:rPr lang="ca-ES" sz="1600" dirty="0">
              <a:latin typeface="Georgia" panose="02040502050405020303" pitchFamily="18" charset="0"/>
            </a:rPr>
            <a:t> d’estudiants internacionals a màster i doctorat </a:t>
          </a:r>
          <a:r>
            <a:rPr lang="ca-ES" sz="1000" i="1" dirty="0">
              <a:latin typeface="Georgia" panose="02040502050405020303" pitchFamily="18" charset="0"/>
            </a:rPr>
            <a:t>(curs 2021-2022)</a:t>
          </a:r>
          <a:endParaRPr lang="es-ES" sz="1000" i="1" dirty="0">
            <a:latin typeface="Georgia" panose="02040502050405020303" pitchFamily="18" charset="0"/>
          </a:endParaRPr>
        </a:p>
      </dgm:t>
    </dgm:pt>
    <dgm:pt modelId="{D2F742F6-DA87-45AC-AA54-5C9FBCF384F8}" type="parTrans" cxnId="{3FA4BE5F-6BCA-4832-A026-BF40C80A01D7}">
      <dgm:prSet/>
      <dgm:spPr/>
      <dgm:t>
        <a:bodyPr/>
        <a:lstStyle/>
        <a:p>
          <a:endParaRPr lang="es-ES"/>
        </a:p>
      </dgm:t>
    </dgm:pt>
    <dgm:pt modelId="{116F8FD9-25CC-4491-A9AC-E434A03CB682}" type="sibTrans" cxnId="{3FA4BE5F-6BCA-4832-A026-BF40C80A01D7}">
      <dgm:prSet/>
      <dgm:spPr/>
      <dgm:t>
        <a:bodyPr/>
        <a:lstStyle/>
        <a:p>
          <a:endParaRPr lang="es-ES"/>
        </a:p>
      </dgm:t>
    </dgm:pt>
    <dgm:pt modelId="{66154D18-C745-4D3F-B81B-10C3D44BA237}">
      <dgm:prSet phldrT="[Texto]" custT="1"/>
      <dgm:spPr/>
      <dgm:t>
        <a:bodyPr/>
        <a:lstStyle/>
        <a:p>
          <a:r>
            <a:rPr lang="es-ES" sz="1600" dirty="0">
              <a:latin typeface="Georgia" panose="02040502050405020303" pitchFamily="18" charset="0"/>
            </a:rPr>
            <a:t>Un </a:t>
          </a:r>
          <a:r>
            <a:rPr lang="es-ES" sz="1600" b="1" dirty="0">
              <a:latin typeface="Georgia" panose="02040502050405020303" pitchFamily="18" charset="0"/>
            </a:rPr>
            <a:t>25%</a:t>
          </a:r>
          <a:r>
            <a:rPr lang="es-ES" sz="1600" dirty="0">
              <a:latin typeface="Georgia" panose="02040502050405020303" pitchFamily="18" charset="0"/>
            </a:rPr>
            <a:t> del </a:t>
          </a:r>
          <a:r>
            <a:rPr lang="es-ES" sz="1600" dirty="0" err="1">
              <a:latin typeface="Georgia" panose="02040502050405020303" pitchFamily="18" charset="0"/>
            </a:rPr>
            <a:t>professorat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és</a:t>
          </a:r>
          <a:r>
            <a:rPr lang="es-ES" sz="1600" dirty="0">
              <a:latin typeface="Georgia" panose="02040502050405020303" pitchFamily="18" charset="0"/>
            </a:rPr>
            <a:t> internacional </a:t>
          </a:r>
          <a:r>
            <a:rPr lang="es-ES" sz="1000" i="1" dirty="0">
              <a:latin typeface="Georgia" panose="02040502050405020303" pitchFamily="18" charset="0"/>
            </a:rPr>
            <a:t>(2021)  </a:t>
          </a:r>
          <a:endParaRPr lang="es-ES" sz="1000" dirty="0">
            <a:latin typeface="Georgia" panose="02040502050405020303" pitchFamily="18" charset="0"/>
          </a:endParaRPr>
        </a:p>
      </dgm:t>
    </dgm:pt>
    <dgm:pt modelId="{915D9C21-C998-4300-A14F-C627B9EB7C89}" type="parTrans" cxnId="{3EB068E7-8B1B-4AB5-B1F7-F4969003AA1D}">
      <dgm:prSet/>
      <dgm:spPr/>
      <dgm:t>
        <a:bodyPr/>
        <a:lstStyle/>
        <a:p>
          <a:endParaRPr lang="ca-ES"/>
        </a:p>
      </dgm:t>
    </dgm:pt>
    <dgm:pt modelId="{33C83063-D669-4D55-B93A-912327CDD45D}" type="sibTrans" cxnId="{3EB068E7-8B1B-4AB5-B1F7-F4969003AA1D}">
      <dgm:prSet/>
      <dgm:spPr/>
      <dgm:t>
        <a:bodyPr/>
        <a:lstStyle/>
        <a:p>
          <a:endParaRPr lang="ca-ES"/>
        </a:p>
      </dgm:t>
    </dgm:pt>
    <dgm:pt modelId="{85BACA02-5361-4655-BCC5-73511053A6AD}">
      <dgm:prSet custT="1"/>
      <dgm:spPr/>
      <dgm:t>
        <a:bodyPr/>
        <a:lstStyle/>
        <a:p>
          <a:r>
            <a:rPr lang="ca-ES" sz="1600" b="1" dirty="0">
              <a:latin typeface="Georgia" panose="02040502050405020303" pitchFamily="18" charset="0"/>
            </a:rPr>
            <a:t>Altres xarxes</a:t>
          </a:r>
          <a:r>
            <a:rPr lang="ca-ES" sz="1600" dirty="0">
              <a:latin typeface="Georgia" panose="02040502050405020303" pitchFamily="18" charset="0"/>
            </a:rPr>
            <a:t>: A4U, </a:t>
          </a:r>
          <a:r>
            <a:rPr lang="ca-ES" sz="1600" dirty="0" err="1">
              <a:latin typeface="Georgia" panose="02040502050405020303" pitchFamily="18" charset="0"/>
            </a:rPr>
            <a:t>Europaeum</a:t>
          </a:r>
          <a:r>
            <a:rPr lang="ca-ES" sz="1600" dirty="0">
              <a:latin typeface="Georgia" panose="02040502050405020303" pitchFamily="18" charset="0"/>
            </a:rPr>
            <a:t>, </a:t>
          </a:r>
          <a:r>
            <a:rPr lang="ca-ES" sz="1600" dirty="0" err="1">
              <a:latin typeface="Georgia" panose="02040502050405020303" pitchFamily="18" charset="0"/>
            </a:rPr>
            <a:t>The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Guild</a:t>
          </a:r>
          <a:r>
            <a:rPr lang="ca-ES" sz="1600" dirty="0">
              <a:latin typeface="Georgia" panose="02040502050405020303" pitchFamily="18" charset="0"/>
            </a:rPr>
            <a:t>, ALEUESS, </a:t>
          </a:r>
          <a:r>
            <a:rPr lang="ca-ES" sz="1600" dirty="0" err="1">
              <a:latin typeface="Georgia" panose="02040502050405020303" pitchFamily="18" charset="0"/>
            </a:rPr>
            <a:t>Consortium</a:t>
          </a:r>
          <a:r>
            <a:rPr lang="ca-ES" sz="1600" dirty="0">
              <a:latin typeface="Georgia" panose="02040502050405020303" pitchFamily="18" charset="0"/>
            </a:rPr>
            <a:t> for Advanced </a:t>
          </a:r>
          <a:r>
            <a:rPr lang="ca-ES" sz="1600" dirty="0" err="1">
              <a:latin typeface="Georgia" panose="02040502050405020303" pitchFamily="18" charset="0"/>
            </a:rPr>
            <a:t>Studies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Abroad</a:t>
          </a:r>
          <a:r>
            <a:rPr lang="ca-ES" sz="1600" dirty="0">
              <a:latin typeface="Georgia" panose="02040502050405020303" pitchFamily="18" charset="0"/>
            </a:rPr>
            <a:t> (CASA) </a:t>
          </a:r>
          <a:endParaRPr lang="es-ES" sz="1600" dirty="0">
            <a:latin typeface="Georgia" panose="02040502050405020303" pitchFamily="18" charset="0"/>
          </a:endParaRPr>
        </a:p>
      </dgm:t>
    </dgm:pt>
    <dgm:pt modelId="{CD656624-22B4-4A32-89A3-706408C9815D}" type="parTrans" cxnId="{2864B967-E755-4CE7-B2BC-7D21488EDCF2}">
      <dgm:prSet/>
      <dgm:spPr/>
      <dgm:t>
        <a:bodyPr/>
        <a:lstStyle/>
        <a:p>
          <a:endParaRPr lang="ca-ES"/>
        </a:p>
      </dgm:t>
    </dgm:pt>
    <dgm:pt modelId="{719C3FC3-D24F-4C53-A1DE-7851112F38D4}" type="sibTrans" cxnId="{2864B967-E755-4CE7-B2BC-7D21488EDCF2}">
      <dgm:prSet/>
      <dgm:spPr/>
      <dgm:t>
        <a:bodyPr/>
        <a:lstStyle/>
        <a:p>
          <a:endParaRPr lang="ca-ES"/>
        </a:p>
      </dgm:t>
    </dgm:pt>
    <dgm:pt modelId="{6568147A-975D-4CFA-88E6-D3C44DC9160B}">
      <dgm:prSet custT="1"/>
      <dgm:spPr/>
      <dgm:t>
        <a:bodyPr/>
        <a:lstStyle/>
        <a:p>
          <a:r>
            <a:rPr lang="ca-ES" sz="1600" dirty="0">
              <a:latin typeface="Georgia" panose="02040502050405020303" pitchFamily="18" charset="0"/>
            </a:rPr>
            <a:t>Centre en Polítiques Públiques conjuntament amb la Universitat </a:t>
          </a:r>
          <a:r>
            <a:rPr lang="ca-ES" sz="1600" b="1" dirty="0" err="1">
              <a:latin typeface="Georgia" panose="02040502050405020303" pitchFamily="18" charset="0"/>
            </a:rPr>
            <a:t>Johns</a:t>
          </a:r>
          <a:r>
            <a:rPr lang="ca-ES" sz="1600" b="1" dirty="0">
              <a:latin typeface="Georgia" panose="02040502050405020303" pitchFamily="18" charset="0"/>
            </a:rPr>
            <a:t> Hopkins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000" i="1" dirty="0">
              <a:latin typeface="Georgia" panose="02040502050405020303" pitchFamily="18" charset="0"/>
            </a:rPr>
            <a:t>(des del 2013) </a:t>
          </a:r>
          <a:r>
            <a:rPr lang="ca-ES" sz="1600" dirty="0">
              <a:latin typeface="Georgia" panose="02040502050405020303" pitchFamily="18" charset="0"/>
            </a:rPr>
            <a:t>  </a:t>
          </a:r>
          <a:endParaRPr lang="es-ES" sz="1600" dirty="0">
            <a:latin typeface="Georgia" panose="02040502050405020303" pitchFamily="18" charset="0"/>
          </a:endParaRPr>
        </a:p>
      </dgm:t>
    </dgm:pt>
    <dgm:pt modelId="{51F1E246-4EBA-4D69-ADB4-B7FE915F0697}" type="parTrans" cxnId="{13541D7E-F799-49AE-A76A-6296411B7789}">
      <dgm:prSet/>
      <dgm:spPr/>
      <dgm:t>
        <a:bodyPr/>
        <a:lstStyle/>
        <a:p>
          <a:endParaRPr lang="ca-ES"/>
        </a:p>
      </dgm:t>
    </dgm:pt>
    <dgm:pt modelId="{36D36814-2909-4E82-A350-41CCB1A6F5E5}" type="sibTrans" cxnId="{13541D7E-F799-49AE-A76A-6296411B7789}">
      <dgm:prSet/>
      <dgm:spPr/>
      <dgm:t>
        <a:bodyPr/>
        <a:lstStyle/>
        <a:p>
          <a:endParaRPr lang="ca-ES"/>
        </a:p>
      </dgm:t>
    </dgm:pt>
    <dgm:pt modelId="{F5A649EA-0F45-40F3-A1D9-4DBF43CD8765}">
      <dgm:prSet custT="1"/>
      <dgm:spPr/>
      <dgm:t>
        <a:bodyPr/>
        <a:lstStyle/>
        <a:p>
          <a:r>
            <a:rPr lang="ca-ES" sz="1600" dirty="0">
              <a:latin typeface="Georgia" panose="02040502050405020303" pitchFamily="18" charset="0"/>
            </a:rPr>
            <a:t>Barcelona Centre of </a:t>
          </a:r>
          <a:r>
            <a:rPr lang="ca-ES" sz="1600" dirty="0" err="1">
              <a:latin typeface="Georgia" panose="02040502050405020303" pitchFamily="18" charset="0"/>
            </a:rPr>
            <a:t>European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Studies</a:t>
          </a:r>
          <a:r>
            <a:rPr lang="ca-ES" sz="1600" dirty="0">
              <a:latin typeface="Georgia" panose="02040502050405020303" pitchFamily="18" charset="0"/>
            </a:rPr>
            <a:t> (</a:t>
          </a:r>
          <a:r>
            <a:rPr lang="ca-ES" sz="1600" b="1" dirty="0">
              <a:latin typeface="Georgia" panose="02040502050405020303" pitchFamily="18" charset="0"/>
            </a:rPr>
            <a:t>BACES</a:t>
          </a:r>
          <a:r>
            <a:rPr lang="ca-ES" sz="1600" dirty="0">
              <a:latin typeface="Georgia" panose="02040502050405020303" pitchFamily="18" charset="0"/>
            </a:rPr>
            <a:t>), amb el segell Jean </a:t>
          </a:r>
          <a:r>
            <a:rPr lang="ca-ES" sz="1600" dirty="0" err="1">
              <a:latin typeface="Georgia" panose="02040502050405020303" pitchFamily="18" charset="0"/>
            </a:rPr>
            <a:t>Monnet</a:t>
          </a:r>
          <a:endParaRPr lang="es-ES" sz="1600" dirty="0">
            <a:latin typeface="Georgia" panose="02040502050405020303" pitchFamily="18" charset="0"/>
          </a:endParaRPr>
        </a:p>
      </dgm:t>
    </dgm:pt>
    <dgm:pt modelId="{DDF0149D-751B-4329-AA04-4693BB315B7B}" type="parTrans" cxnId="{A2B6B38C-EA32-4C0B-B376-2F4FB8779826}">
      <dgm:prSet/>
      <dgm:spPr/>
      <dgm:t>
        <a:bodyPr/>
        <a:lstStyle/>
        <a:p>
          <a:endParaRPr lang="ca-ES"/>
        </a:p>
      </dgm:t>
    </dgm:pt>
    <dgm:pt modelId="{542B6997-3A13-45A0-A7DA-BF78D97F3596}" type="sibTrans" cxnId="{A2B6B38C-EA32-4C0B-B376-2F4FB8779826}">
      <dgm:prSet/>
      <dgm:spPr/>
      <dgm:t>
        <a:bodyPr/>
        <a:lstStyle/>
        <a:p>
          <a:endParaRPr lang="ca-ES"/>
        </a:p>
      </dgm:t>
    </dgm:pt>
    <dgm:pt modelId="{A2D29BBB-51F2-4625-893F-523A3A82492D}">
      <dgm:prSet custT="1"/>
      <dgm:spPr/>
      <dgm:t>
        <a:bodyPr/>
        <a:lstStyle/>
        <a:p>
          <a:r>
            <a:rPr lang="ca-ES" sz="1600" b="1" dirty="0">
              <a:latin typeface="Georgia" panose="02040502050405020303" pitchFamily="18" charset="0"/>
            </a:rPr>
            <a:t>5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b="1" dirty="0">
              <a:latin typeface="Georgia" panose="02040502050405020303" pitchFamily="18" charset="0"/>
            </a:rPr>
            <a:t>Erasmus </a:t>
          </a:r>
          <a:r>
            <a:rPr lang="ca-ES" sz="1600" b="1" dirty="0" err="1">
              <a:latin typeface="Georgia" panose="02040502050405020303" pitchFamily="18" charset="0"/>
            </a:rPr>
            <a:t>Mundus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Joint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Master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Degrees</a:t>
          </a:r>
          <a:r>
            <a:rPr lang="ca-ES" sz="1600" dirty="0">
              <a:latin typeface="Georgia" panose="02040502050405020303" pitchFamily="18" charset="0"/>
            </a:rPr>
            <a:t>, </a:t>
          </a:r>
          <a:r>
            <a:rPr lang="ca-ES" sz="1600" b="1" dirty="0">
              <a:latin typeface="Georgia" panose="02040502050405020303" pitchFamily="18" charset="0"/>
            </a:rPr>
            <a:t>9 titulacions dobles de màster, 3 titulacions dobles de grau </a:t>
          </a:r>
          <a:r>
            <a:rPr lang="ca-ES" sz="1600" dirty="0">
              <a:latin typeface="Georgia" panose="02040502050405020303" pitchFamily="18" charset="0"/>
            </a:rPr>
            <a:t>(</a:t>
          </a:r>
          <a:r>
            <a:rPr lang="ca-ES" sz="1600" dirty="0" err="1">
              <a:latin typeface="Georgia" panose="02040502050405020303" pitchFamily="18" charset="0"/>
            </a:rPr>
            <a:t>Kings</a:t>
          </a:r>
          <a:r>
            <a:rPr lang="ca-ES" sz="1600" dirty="0">
              <a:latin typeface="Georgia" panose="02040502050405020303" pitchFamily="18" charset="0"/>
            </a:rPr>
            <a:t>’ </a:t>
          </a:r>
          <a:r>
            <a:rPr lang="ca-ES" sz="1600" dirty="0" err="1">
              <a:latin typeface="Georgia" panose="02040502050405020303" pitchFamily="18" charset="0"/>
            </a:rPr>
            <a:t>College</a:t>
          </a:r>
          <a:r>
            <a:rPr lang="ca-ES" sz="1600" dirty="0">
              <a:latin typeface="Georgia" panose="02040502050405020303" pitchFamily="18" charset="0"/>
            </a:rPr>
            <a:t> de Londres, </a:t>
          </a:r>
          <a:r>
            <a:rPr lang="ca-ES" sz="1600" dirty="0" err="1">
              <a:latin typeface="Georgia" panose="02040502050405020303" pitchFamily="18" charset="0"/>
            </a:rPr>
            <a:t>Higher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School</a:t>
          </a:r>
          <a:r>
            <a:rPr lang="ca-ES" sz="1600" dirty="0">
              <a:latin typeface="Georgia" panose="02040502050405020303" pitchFamily="18" charset="0"/>
            </a:rPr>
            <a:t> of </a:t>
          </a:r>
          <a:r>
            <a:rPr lang="ca-ES" sz="1600" dirty="0" err="1">
              <a:latin typeface="Georgia" panose="02040502050405020303" pitchFamily="18" charset="0"/>
            </a:rPr>
            <a:t>Economics</a:t>
          </a:r>
          <a:r>
            <a:rPr lang="ca-ES" sz="1600" dirty="0">
              <a:latin typeface="Georgia" panose="02040502050405020303" pitchFamily="18" charset="0"/>
            </a:rPr>
            <a:t> a Sant Petersburg i </a:t>
          </a:r>
          <a:r>
            <a:rPr lang="ca-ES" sz="1600" dirty="0" err="1">
              <a:latin typeface="Georgia" panose="02040502050405020303" pitchFamily="18" charset="0"/>
            </a:rPr>
            <a:t>Tolouse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en-GB" sz="1600" dirty="0">
              <a:latin typeface="Georgia" panose="02040502050405020303" pitchFamily="18" charset="0"/>
            </a:rPr>
            <a:t>School of Economics)</a:t>
          </a:r>
          <a:endParaRPr lang="es-ES" sz="1600" dirty="0">
            <a:latin typeface="Georgia" panose="02040502050405020303" pitchFamily="18" charset="0"/>
          </a:endParaRPr>
        </a:p>
      </dgm:t>
    </dgm:pt>
    <dgm:pt modelId="{57870CF7-F335-4D66-9820-B12356A294FD}" type="parTrans" cxnId="{EBECAC5F-11D4-4CDC-BE80-4BA24F6776C9}">
      <dgm:prSet/>
      <dgm:spPr/>
      <dgm:t>
        <a:bodyPr/>
        <a:lstStyle/>
        <a:p>
          <a:endParaRPr lang="ca-ES"/>
        </a:p>
      </dgm:t>
    </dgm:pt>
    <dgm:pt modelId="{968B1CF9-EE90-4B1C-9D22-04D499A8A9A3}" type="sibTrans" cxnId="{EBECAC5F-11D4-4CDC-BE80-4BA24F6776C9}">
      <dgm:prSet/>
      <dgm:spPr/>
      <dgm:t>
        <a:bodyPr/>
        <a:lstStyle/>
        <a:p>
          <a:endParaRPr lang="ca-ES"/>
        </a:p>
      </dgm:t>
    </dgm:pt>
    <dgm:pt modelId="{7B638662-BD93-4CCE-8CA0-660DC181E5FD}">
      <dgm:prSet custT="1"/>
      <dgm:spPr/>
      <dgm:t>
        <a:bodyPr/>
        <a:lstStyle/>
        <a:p>
          <a:r>
            <a:rPr lang="ca-ES" sz="1600" spc="-50" baseline="0" dirty="0">
              <a:latin typeface="Georgia" panose="02040502050405020303" pitchFamily="18" charset="0"/>
            </a:rPr>
            <a:t>Programes internacionals: Barcelona International </a:t>
          </a:r>
          <a:r>
            <a:rPr lang="ca-ES" sz="1600" spc="-50" baseline="0" dirty="0" err="1">
              <a:latin typeface="Georgia" panose="02040502050405020303" pitchFamily="18" charset="0"/>
            </a:rPr>
            <a:t>Summer</a:t>
          </a:r>
          <a:r>
            <a:rPr lang="ca-ES" sz="1600" spc="-50" baseline="0" dirty="0">
              <a:latin typeface="Georgia" panose="02040502050405020303" pitchFamily="18" charset="0"/>
            </a:rPr>
            <a:t> </a:t>
          </a:r>
          <a:r>
            <a:rPr lang="ca-ES" sz="1600" spc="-50" baseline="0" dirty="0" err="1">
              <a:latin typeface="Georgia" panose="02040502050405020303" pitchFamily="18" charset="0"/>
            </a:rPr>
            <a:t>School</a:t>
          </a:r>
          <a:r>
            <a:rPr lang="ca-ES" sz="1600" spc="-50" baseline="0" dirty="0">
              <a:latin typeface="Georgia" panose="02040502050405020303" pitchFamily="18" charset="0"/>
            </a:rPr>
            <a:t> (</a:t>
          </a:r>
          <a:r>
            <a:rPr lang="ca-ES" sz="1600" b="1" spc="-50" baseline="0" dirty="0">
              <a:latin typeface="Georgia" panose="02040502050405020303" pitchFamily="18" charset="0"/>
            </a:rPr>
            <a:t>BISS</a:t>
          </a:r>
          <a:r>
            <a:rPr lang="ca-ES" sz="1600" spc="-50" baseline="0" dirty="0">
              <a:latin typeface="Georgia" panose="02040502050405020303" pitchFamily="18" charset="0"/>
            </a:rPr>
            <a:t>), </a:t>
          </a:r>
          <a:r>
            <a:rPr lang="es-ES" sz="1600" spc="-50" baseline="0" dirty="0">
              <a:latin typeface="Georgia" panose="02040502050405020303" pitchFamily="18" charset="0"/>
            </a:rPr>
            <a:t>Barcelona </a:t>
          </a:r>
          <a:r>
            <a:rPr lang="es-ES" sz="1600" spc="-50" baseline="0" dirty="0" err="1">
              <a:latin typeface="Georgia" panose="02040502050405020303" pitchFamily="18" charset="0"/>
            </a:rPr>
            <a:t>Program</a:t>
          </a:r>
          <a:r>
            <a:rPr lang="es-ES" sz="1600" spc="-50" baseline="0" dirty="0">
              <a:latin typeface="Georgia" panose="02040502050405020303" pitchFamily="18" charset="0"/>
            </a:rPr>
            <a:t> </a:t>
          </a:r>
          <a:r>
            <a:rPr lang="es-ES" sz="1600" spc="-50" baseline="0" dirty="0" err="1">
              <a:latin typeface="Georgia" panose="02040502050405020303" pitchFamily="18" charset="0"/>
            </a:rPr>
            <a:t>for</a:t>
          </a:r>
          <a:r>
            <a:rPr lang="es-ES" sz="1600" spc="-50" baseline="0" dirty="0">
              <a:latin typeface="Georgia" panose="02040502050405020303" pitchFamily="18" charset="0"/>
            </a:rPr>
            <a:t> </a:t>
          </a:r>
          <a:r>
            <a:rPr lang="es-ES" sz="1600" spc="-50" baseline="0" dirty="0" err="1">
              <a:latin typeface="Georgia" panose="02040502050405020303" pitchFamily="18" charset="0"/>
            </a:rPr>
            <a:t>Interdisciplinary</a:t>
          </a:r>
          <a:r>
            <a:rPr lang="es-ES" sz="1600" spc="-50" baseline="0" dirty="0">
              <a:latin typeface="Georgia" panose="02040502050405020303" pitchFamily="18" charset="0"/>
            </a:rPr>
            <a:t> </a:t>
          </a:r>
          <a:r>
            <a:rPr lang="es-ES" sz="1600" spc="-50" baseline="0" dirty="0" err="1">
              <a:latin typeface="Georgia" panose="02040502050405020303" pitchFamily="18" charset="0"/>
            </a:rPr>
            <a:t>Studies</a:t>
          </a:r>
          <a:r>
            <a:rPr lang="es-ES" sz="1600" spc="-50" baseline="0" dirty="0">
              <a:latin typeface="Georgia" panose="02040502050405020303" pitchFamily="18" charset="0"/>
            </a:rPr>
            <a:t> (</a:t>
          </a:r>
          <a:r>
            <a:rPr lang="es-ES" sz="1600" b="1" spc="-50" baseline="0" dirty="0" err="1">
              <a:latin typeface="Georgia" panose="02040502050405020303" pitchFamily="18" charset="0"/>
            </a:rPr>
            <a:t>BaPIS</a:t>
          </a:r>
          <a:r>
            <a:rPr lang="es-ES" sz="1600" spc="-50" baseline="0" dirty="0">
              <a:latin typeface="Georgia" panose="02040502050405020303" pitchFamily="18" charset="0"/>
            </a:rPr>
            <a:t>)</a:t>
          </a:r>
          <a:r>
            <a:rPr lang="ca-ES" sz="1600" spc="-50" baseline="0" dirty="0">
              <a:latin typeface="Georgia" panose="02040502050405020303" pitchFamily="18" charset="0"/>
            </a:rPr>
            <a:t> i </a:t>
          </a:r>
          <a:r>
            <a:rPr lang="ca-ES" sz="1600" b="0" spc="-50" baseline="0" dirty="0">
              <a:latin typeface="Georgia" panose="02040502050405020303" pitchFamily="18" charset="0"/>
            </a:rPr>
            <a:t>International Business </a:t>
          </a:r>
          <a:r>
            <a:rPr lang="ca-ES" sz="1600" b="0" spc="-50" baseline="0" dirty="0" err="1">
              <a:latin typeface="Georgia" panose="02040502050405020303" pitchFamily="18" charset="0"/>
            </a:rPr>
            <a:t>Program</a:t>
          </a:r>
          <a:r>
            <a:rPr lang="ca-ES" sz="1600" b="0" spc="-50" baseline="0" dirty="0">
              <a:latin typeface="Georgia" panose="02040502050405020303" pitchFamily="18" charset="0"/>
            </a:rPr>
            <a:t> </a:t>
          </a:r>
          <a:r>
            <a:rPr lang="ca-ES" sz="1600" b="1" spc="-50" baseline="0" dirty="0">
              <a:latin typeface="Georgia" panose="02040502050405020303" pitchFamily="18" charset="0"/>
            </a:rPr>
            <a:t>(IBP)</a:t>
          </a:r>
          <a:endParaRPr lang="es-ES" sz="1600" b="1" spc="-50" baseline="0" dirty="0">
            <a:latin typeface="Georgia" panose="02040502050405020303" pitchFamily="18" charset="0"/>
          </a:endParaRPr>
        </a:p>
      </dgm:t>
    </dgm:pt>
    <dgm:pt modelId="{B47D4EFB-62FC-41D3-A8A7-36DD552D828B}" type="parTrans" cxnId="{1BC35333-9BBA-4A7F-AB97-C6998CF59D17}">
      <dgm:prSet/>
      <dgm:spPr/>
      <dgm:t>
        <a:bodyPr/>
        <a:lstStyle/>
        <a:p>
          <a:endParaRPr lang="ca-ES"/>
        </a:p>
      </dgm:t>
    </dgm:pt>
    <dgm:pt modelId="{BABB000B-BEF2-46CF-9B36-529361E9A3A1}" type="sibTrans" cxnId="{1BC35333-9BBA-4A7F-AB97-C6998CF59D17}">
      <dgm:prSet/>
      <dgm:spPr/>
      <dgm:t>
        <a:bodyPr/>
        <a:lstStyle/>
        <a:p>
          <a:endParaRPr lang="ca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7F31FE0F-EF2F-4956-80DE-1E8B57F05BD0}" type="pres">
      <dgm:prSet presAssocID="{D5A1762D-4BD7-4359-BAEE-856B5C76CEEE}" presName="parentLin" presStyleCnt="0"/>
      <dgm:spPr/>
    </dgm:pt>
    <dgm:pt modelId="{7C16D375-C3E3-4258-B796-9112D91FD635}" type="pres">
      <dgm:prSet presAssocID="{D5A1762D-4BD7-4359-BAEE-856B5C76CEEE}" presName="parentLeftMargin" presStyleLbl="node1" presStyleIdx="0" presStyleCnt="2"/>
      <dgm:spPr/>
    </dgm:pt>
    <dgm:pt modelId="{45FCBF28-A59A-45DF-8ED6-A0C5FEB2442A}" type="pres">
      <dgm:prSet presAssocID="{D5A1762D-4BD7-4359-BAEE-856B5C76CEEE}" presName="parentText" presStyleLbl="node1" presStyleIdx="0" presStyleCnt="2" custScaleY="182927">
        <dgm:presLayoutVars>
          <dgm:chMax val="0"/>
          <dgm:bulletEnabled val="1"/>
        </dgm:presLayoutVars>
      </dgm:prSet>
      <dgm:spPr/>
    </dgm:pt>
    <dgm:pt modelId="{A0ABBBB0-9CAB-475B-BB3B-FA539E525C05}" type="pres">
      <dgm:prSet presAssocID="{D5A1762D-4BD7-4359-BAEE-856B5C76CEEE}" presName="negativeSpace" presStyleCnt="0"/>
      <dgm:spPr/>
    </dgm:pt>
    <dgm:pt modelId="{B4944CB0-009E-4AF1-B06A-9D2601FD1D40}" type="pres">
      <dgm:prSet presAssocID="{D5A1762D-4BD7-4359-BAEE-856B5C76CEEE}" presName="childText" presStyleLbl="conFgAcc1" presStyleIdx="0" presStyleCnt="2">
        <dgm:presLayoutVars>
          <dgm:bulletEnabled val="1"/>
        </dgm:presLayoutVars>
      </dgm:prSet>
      <dgm:spPr/>
    </dgm:pt>
    <dgm:pt modelId="{19ECF7F4-8725-4CF9-A667-62B4B0C4F453}" type="pres">
      <dgm:prSet presAssocID="{16235DD4-C50E-438C-A5FC-9D8C547FBD1F}" presName="spaceBetweenRectangles" presStyleCnt="0"/>
      <dgm:spPr/>
    </dgm:pt>
    <dgm:pt modelId="{BA0B265E-7453-4BC8-B037-F4EFF61C3C75}" type="pres">
      <dgm:prSet presAssocID="{977E7C24-A950-419E-8467-66ECF085D6A3}" presName="parentLin" presStyleCnt="0"/>
      <dgm:spPr/>
    </dgm:pt>
    <dgm:pt modelId="{CEF128E7-1010-4A48-A4CA-3D2D3D9E79B8}" type="pres">
      <dgm:prSet presAssocID="{977E7C24-A950-419E-8467-66ECF085D6A3}" presName="parentLeftMargin" presStyleLbl="node1" presStyleIdx="0" presStyleCnt="2"/>
      <dgm:spPr/>
    </dgm:pt>
    <dgm:pt modelId="{7182F0B0-E340-4B70-997E-7BECB46F099A}" type="pres">
      <dgm:prSet presAssocID="{977E7C24-A950-419E-8467-66ECF085D6A3}" presName="parentText" presStyleLbl="node1" presStyleIdx="1" presStyleCnt="2" custScaleY="182927">
        <dgm:presLayoutVars>
          <dgm:chMax val="0"/>
          <dgm:bulletEnabled val="1"/>
        </dgm:presLayoutVars>
      </dgm:prSet>
      <dgm:spPr/>
    </dgm:pt>
    <dgm:pt modelId="{210AF508-A5C7-45F3-A3D1-16D287C7FA26}" type="pres">
      <dgm:prSet presAssocID="{977E7C24-A950-419E-8467-66ECF085D6A3}" presName="negativeSpace" presStyleCnt="0"/>
      <dgm:spPr/>
    </dgm:pt>
    <dgm:pt modelId="{6F7CC585-5D61-47FD-84C9-D0FFAE474708}" type="pres">
      <dgm:prSet presAssocID="{977E7C24-A950-419E-8467-66ECF085D6A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B7E9204-6188-40BA-9F32-C55898D20E0E}" srcId="{F9BCDA9F-B51D-4654-9016-E75FC5C34C4E}" destId="{D5A1762D-4BD7-4359-BAEE-856B5C76CEEE}" srcOrd="0" destOrd="0" parTransId="{261B22D2-4184-49BF-A7FB-DBAD12CFD223}" sibTransId="{16235DD4-C50E-438C-A5FC-9D8C547FBD1F}"/>
    <dgm:cxn modelId="{0C91F00F-776B-4942-AB9B-E5447136234A}" srcId="{D5A1762D-4BD7-4359-BAEE-856B5C76CEEE}" destId="{80C4739D-A55E-4610-9F5D-A49DFAFA78B2}" srcOrd="1" destOrd="0" parTransId="{B65468A1-CDB9-4F75-999A-C7FA75BA077E}" sibTransId="{B1BB1425-CBE0-4560-8C9D-B94FCCB4B5EF}"/>
    <dgm:cxn modelId="{DDBECA12-A81E-46F4-AAFF-AB16CDA1C1A1}" type="presOf" srcId="{D5A1762D-4BD7-4359-BAEE-856B5C76CEEE}" destId="{45FCBF28-A59A-45DF-8ED6-A0C5FEB2442A}" srcOrd="1" destOrd="0" presId="urn:microsoft.com/office/officeart/2005/8/layout/list1"/>
    <dgm:cxn modelId="{1B732213-580B-4C4F-8D79-C8840BF90C66}" type="presOf" srcId="{80C4739D-A55E-4610-9F5D-A49DFAFA78B2}" destId="{B4944CB0-009E-4AF1-B06A-9D2601FD1D40}" srcOrd="0" destOrd="1" presId="urn:microsoft.com/office/officeart/2005/8/layout/list1"/>
    <dgm:cxn modelId="{3AC83B15-FB01-4B95-B0DF-EBC2003335FE}" type="presOf" srcId="{85BACA02-5361-4655-BCC5-73511053A6AD}" destId="{6F7CC585-5D61-47FD-84C9-D0FFAE474708}" srcOrd="0" destOrd="1" presId="urn:microsoft.com/office/officeart/2005/8/layout/list1"/>
    <dgm:cxn modelId="{7473EE2B-17B7-4C3E-B542-EFB103155D2A}" srcId="{F9BCDA9F-B51D-4654-9016-E75FC5C34C4E}" destId="{977E7C24-A950-419E-8467-66ECF085D6A3}" srcOrd="1" destOrd="0" parTransId="{DFE71D18-47DA-43AF-A39F-0F59417A1A75}" sibTransId="{70FBF11F-0773-47F4-99A7-86A38F31DC7C}"/>
    <dgm:cxn modelId="{1BC35333-9BBA-4A7F-AB97-C6998CF59D17}" srcId="{977E7C24-A950-419E-8467-66ECF085D6A3}" destId="{7B638662-BD93-4CCE-8CA0-660DC181E5FD}" srcOrd="5" destOrd="0" parTransId="{B47D4EFB-62FC-41D3-A8A7-36DD552D828B}" sibTransId="{BABB000B-BEF2-46CF-9B36-529361E9A3A1}"/>
    <dgm:cxn modelId="{6750F933-C215-40DF-9E22-88EE20B6B0EE}" type="presOf" srcId="{977E7C24-A950-419E-8467-66ECF085D6A3}" destId="{7182F0B0-E340-4B70-997E-7BECB46F099A}" srcOrd="1" destOrd="0" presId="urn:microsoft.com/office/officeart/2005/8/layout/list1"/>
    <dgm:cxn modelId="{EBECAC5F-11D4-4CDC-BE80-4BA24F6776C9}" srcId="{977E7C24-A950-419E-8467-66ECF085D6A3}" destId="{A2D29BBB-51F2-4625-893F-523A3A82492D}" srcOrd="4" destOrd="0" parTransId="{57870CF7-F335-4D66-9820-B12356A294FD}" sibTransId="{968B1CF9-EE90-4B1C-9D22-04D499A8A9A3}"/>
    <dgm:cxn modelId="{3FA4BE5F-6BCA-4832-A026-BF40C80A01D7}" srcId="{D5A1762D-4BD7-4359-BAEE-856B5C76CEEE}" destId="{5339B185-03D8-4140-81CD-B26FE29D9330}" srcOrd="0" destOrd="0" parTransId="{D2F742F6-DA87-45AC-AA54-5C9FBCF384F8}" sibTransId="{116F8FD9-25CC-4491-A9AC-E434A03CB682}"/>
    <dgm:cxn modelId="{78EEC561-1467-413B-8500-E7BF7AAF178F}" type="presOf" srcId="{ECCD4BEE-54DB-4C28-B9B6-0E07B81E24B1}" destId="{B4944CB0-009E-4AF1-B06A-9D2601FD1D40}" srcOrd="0" destOrd="3" presId="urn:microsoft.com/office/officeart/2005/8/layout/list1"/>
    <dgm:cxn modelId="{2864B967-E755-4CE7-B2BC-7D21488EDCF2}" srcId="{977E7C24-A950-419E-8467-66ECF085D6A3}" destId="{85BACA02-5361-4655-BCC5-73511053A6AD}" srcOrd="1" destOrd="0" parTransId="{CD656624-22B4-4A32-89A3-706408C9815D}" sibTransId="{719C3FC3-D24F-4C53-A1DE-7851112F38D4}"/>
    <dgm:cxn modelId="{8AC3C351-3FA4-47DE-8BEC-98301AE239F3}" type="presOf" srcId="{A2D29BBB-51F2-4625-893F-523A3A82492D}" destId="{6F7CC585-5D61-47FD-84C9-D0FFAE474708}" srcOrd="0" destOrd="4" presId="urn:microsoft.com/office/officeart/2005/8/layout/list1"/>
    <dgm:cxn modelId="{13541D7E-F799-49AE-A76A-6296411B7789}" srcId="{977E7C24-A950-419E-8467-66ECF085D6A3}" destId="{6568147A-975D-4CFA-88E6-D3C44DC9160B}" srcOrd="2" destOrd="0" parTransId="{51F1E246-4EBA-4D69-ADB4-B7FE915F0697}" sibTransId="{36D36814-2909-4E82-A350-41CCB1A6F5E5}"/>
    <dgm:cxn modelId="{61623585-B658-464E-9E75-A8FD2D11887E}" type="presOf" srcId="{81DD4BCA-FD0C-45FD-8EBA-795E6720BF65}" destId="{B4944CB0-009E-4AF1-B06A-9D2601FD1D40}" srcOrd="0" destOrd="4" presId="urn:microsoft.com/office/officeart/2005/8/layout/list1"/>
    <dgm:cxn modelId="{A2B6B38C-EA32-4C0B-B376-2F4FB8779826}" srcId="{977E7C24-A950-419E-8467-66ECF085D6A3}" destId="{F5A649EA-0F45-40F3-A1D9-4DBF43CD8765}" srcOrd="3" destOrd="0" parTransId="{DDF0149D-751B-4329-AA04-4693BB315B7B}" sibTransId="{542B6997-3A13-45A0-A7DA-BF78D97F3596}"/>
    <dgm:cxn modelId="{23DF7F94-0D16-49DC-8C02-13AAE864EC24}" type="presOf" srcId="{977E7C24-A950-419E-8467-66ECF085D6A3}" destId="{CEF128E7-1010-4A48-A4CA-3D2D3D9E79B8}" srcOrd="0" destOrd="0" presId="urn:microsoft.com/office/officeart/2005/8/layout/list1"/>
    <dgm:cxn modelId="{F32DBD96-AAD5-478D-BDD0-38800B960D3E}" type="presOf" srcId="{7B638662-BD93-4CCE-8CA0-660DC181E5FD}" destId="{6F7CC585-5D61-47FD-84C9-D0FFAE474708}" srcOrd="0" destOrd="5" presId="urn:microsoft.com/office/officeart/2005/8/layout/list1"/>
    <dgm:cxn modelId="{E345E49A-0030-43B8-B50D-D54F26221FB6}" type="presOf" srcId="{F5A649EA-0F45-40F3-A1D9-4DBF43CD8765}" destId="{6F7CC585-5D61-47FD-84C9-D0FFAE474708}" srcOrd="0" destOrd="3" presId="urn:microsoft.com/office/officeart/2005/8/layout/list1"/>
    <dgm:cxn modelId="{9A2235A1-82B3-447D-A681-A6A393A4A385}" type="presOf" srcId="{5339B185-03D8-4140-81CD-B26FE29D9330}" destId="{B4944CB0-009E-4AF1-B06A-9D2601FD1D40}" srcOrd="0" destOrd="0" presId="urn:microsoft.com/office/officeart/2005/8/layout/list1"/>
    <dgm:cxn modelId="{BF3FE2AA-92DA-4E20-9733-926235D0CCF7}" type="presOf" srcId="{6568147A-975D-4CFA-88E6-D3C44DC9160B}" destId="{6F7CC585-5D61-47FD-84C9-D0FFAE474708}" srcOrd="0" destOrd="2" presId="urn:microsoft.com/office/officeart/2005/8/layout/list1"/>
    <dgm:cxn modelId="{C0ED83B4-7BC0-4DD2-B848-4784E19F25B0}" srcId="{D5A1762D-4BD7-4359-BAEE-856B5C76CEEE}" destId="{ECCD4BEE-54DB-4C28-B9B6-0E07B81E24B1}" srcOrd="3" destOrd="0" parTransId="{9D762655-3EA6-4B0D-AA1F-941121A0BFD9}" sibTransId="{49B224D5-F0D5-46F4-ACDF-56FE27A246CE}"/>
    <dgm:cxn modelId="{CDBFCCB7-54E9-4A6B-8C28-57DD46266D08}" type="presOf" srcId="{BE29100F-9E5B-4A5E-863C-6092F80DD570}" destId="{6F7CC585-5D61-47FD-84C9-D0FFAE474708}" srcOrd="0" destOrd="0" presId="urn:microsoft.com/office/officeart/2005/8/layout/list1"/>
    <dgm:cxn modelId="{CCFA93C4-225A-4717-B55E-DB4EEFF7BA09}" srcId="{977E7C24-A950-419E-8467-66ECF085D6A3}" destId="{BE29100F-9E5B-4A5E-863C-6092F80DD570}" srcOrd="0" destOrd="0" parTransId="{EFEFF202-A6E9-42E1-8153-CAFAED5D1E21}" sibTransId="{2C2F94B1-1B1D-461D-BF31-4250728373F5}"/>
    <dgm:cxn modelId="{D9883CCA-0ABE-4CCF-AD32-421562A1423E}" type="presOf" srcId="{F9BCDA9F-B51D-4654-9016-E75FC5C34C4E}" destId="{8CB1F606-9133-433E-8A96-F114E3F2F9A0}" srcOrd="0" destOrd="0" presId="urn:microsoft.com/office/officeart/2005/8/layout/list1"/>
    <dgm:cxn modelId="{3EB068E7-8B1B-4AB5-B1F7-F4969003AA1D}" srcId="{D5A1762D-4BD7-4359-BAEE-856B5C76CEEE}" destId="{66154D18-C745-4D3F-B81B-10C3D44BA237}" srcOrd="2" destOrd="0" parTransId="{915D9C21-C998-4300-A14F-C627B9EB7C89}" sibTransId="{33C83063-D669-4D55-B93A-912327CDD45D}"/>
    <dgm:cxn modelId="{4A097DE9-FB22-4203-96BE-7254E114992F}" type="presOf" srcId="{66154D18-C745-4D3F-B81B-10C3D44BA237}" destId="{B4944CB0-009E-4AF1-B06A-9D2601FD1D40}" srcOrd="0" destOrd="2" presId="urn:microsoft.com/office/officeart/2005/8/layout/list1"/>
    <dgm:cxn modelId="{77A008F1-CDC9-418E-A137-74481234DF7C}" type="presOf" srcId="{D5A1762D-4BD7-4359-BAEE-856B5C76CEEE}" destId="{7C16D375-C3E3-4258-B796-9112D91FD635}" srcOrd="0" destOrd="0" presId="urn:microsoft.com/office/officeart/2005/8/layout/list1"/>
    <dgm:cxn modelId="{EF9E7BF4-C1D1-49B0-8F89-415FBD73058C}" srcId="{D5A1762D-4BD7-4359-BAEE-856B5C76CEEE}" destId="{81DD4BCA-FD0C-45FD-8EBA-795E6720BF65}" srcOrd="4" destOrd="0" parTransId="{05C393DC-FF86-4870-8D1E-2B3A33484F51}" sibTransId="{71A494C2-BA21-4AFD-B896-E6156913A7C3}"/>
    <dgm:cxn modelId="{FEFA9606-8867-497B-82B6-884619A18835}" type="presParOf" srcId="{8CB1F606-9133-433E-8A96-F114E3F2F9A0}" destId="{7F31FE0F-EF2F-4956-80DE-1E8B57F05BD0}" srcOrd="0" destOrd="0" presId="urn:microsoft.com/office/officeart/2005/8/layout/list1"/>
    <dgm:cxn modelId="{607C5CAF-4EAC-4642-887F-F4F642E61BC7}" type="presParOf" srcId="{7F31FE0F-EF2F-4956-80DE-1E8B57F05BD0}" destId="{7C16D375-C3E3-4258-B796-9112D91FD635}" srcOrd="0" destOrd="0" presId="urn:microsoft.com/office/officeart/2005/8/layout/list1"/>
    <dgm:cxn modelId="{A71E39AF-D8E1-4BF0-A3DF-157A716CBC90}" type="presParOf" srcId="{7F31FE0F-EF2F-4956-80DE-1E8B57F05BD0}" destId="{45FCBF28-A59A-45DF-8ED6-A0C5FEB2442A}" srcOrd="1" destOrd="0" presId="urn:microsoft.com/office/officeart/2005/8/layout/list1"/>
    <dgm:cxn modelId="{DE9A609D-2597-4D77-AC7F-086008F12E76}" type="presParOf" srcId="{8CB1F606-9133-433E-8A96-F114E3F2F9A0}" destId="{A0ABBBB0-9CAB-475B-BB3B-FA539E525C05}" srcOrd="1" destOrd="0" presId="urn:microsoft.com/office/officeart/2005/8/layout/list1"/>
    <dgm:cxn modelId="{44077FB8-E6B4-4353-B5DB-3309F164F564}" type="presParOf" srcId="{8CB1F606-9133-433E-8A96-F114E3F2F9A0}" destId="{B4944CB0-009E-4AF1-B06A-9D2601FD1D40}" srcOrd="2" destOrd="0" presId="urn:microsoft.com/office/officeart/2005/8/layout/list1"/>
    <dgm:cxn modelId="{EF4A8994-66A5-41B7-82E0-ABCDFDCE49CE}" type="presParOf" srcId="{8CB1F606-9133-433E-8A96-F114E3F2F9A0}" destId="{19ECF7F4-8725-4CF9-A667-62B4B0C4F453}" srcOrd="3" destOrd="0" presId="urn:microsoft.com/office/officeart/2005/8/layout/list1"/>
    <dgm:cxn modelId="{AA40E6E0-5666-46D6-9E27-C4D6DC46B084}" type="presParOf" srcId="{8CB1F606-9133-433E-8A96-F114E3F2F9A0}" destId="{BA0B265E-7453-4BC8-B037-F4EFF61C3C75}" srcOrd="4" destOrd="0" presId="urn:microsoft.com/office/officeart/2005/8/layout/list1"/>
    <dgm:cxn modelId="{BE153F01-E012-4AC9-8DC2-5DA29150E702}" type="presParOf" srcId="{BA0B265E-7453-4BC8-B037-F4EFF61C3C75}" destId="{CEF128E7-1010-4A48-A4CA-3D2D3D9E79B8}" srcOrd="0" destOrd="0" presId="urn:microsoft.com/office/officeart/2005/8/layout/list1"/>
    <dgm:cxn modelId="{3B1BED08-E92D-492A-9117-7FCF7E011388}" type="presParOf" srcId="{BA0B265E-7453-4BC8-B037-F4EFF61C3C75}" destId="{7182F0B0-E340-4B70-997E-7BECB46F099A}" srcOrd="1" destOrd="0" presId="urn:microsoft.com/office/officeart/2005/8/layout/list1"/>
    <dgm:cxn modelId="{A13D6A8E-C0F9-49BE-AFB1-2E75001BB228}" type="presParOf" srcId="{8CB1F606-9133-433E-8A96-F114E3F2F9A0}" destId="{210AF508-A5C7-45F3-A3D1-16D287C7FA26}" srcOrd="5" destOrd="0" presId="urn:microsoft.com/office/officeart/2005/8/layout/list1"/>
    <dgm:cxn modelId="{C91C145C-568D-4BEB-931B-56F060CD0B0D}" type="presParOf" srcId="{8CB1F606-9133-433E-8A96-F114E3F2F9A0}" destId="{6F7CC585-5D61-47FD-84C9-D0FFAE47470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E0569-D66E-4A59-8AF2-1B9B52DB5027}">
      <dsp:nvSpPr>
        <dsp:cNvPr id="0" name=""/>
        <dsp:cNvSpPr/>
      </dsp:nvSpPr>
      <dsp:spPr>
        <a:xfrm>
          <a:off x="0" y="321282"/>
          <a:ext cx="8640960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374904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>
              <a:latin typeface="Georgia" panose="02040502050405020303" pitchFamily="18" charset="0"/>
            </a:rPr>
            <a:t>Dos </a:t>
          </a:r>
          <a:r>
            <a:rPr lang="pt-BR" sz="1600" kern="1200" dirty="0" err="1">
              <a:latin typeface="Georgia" panose="02040502050405020303" pitchFamily="18" charset="0"/>
            </a:rPr>
            <a:t>estudiants</a:t>
          </a:r>
          <a:r>
            <a:rPr lang="pt-BR" sz="1600" kern="1200" dirty="0">
              <a:latin typeface="Georgia" panose="02040502050405020303" pitchFamily="18" charset="0"/>
            </a:rPr>
            <a:t> per </a:t>
          </a:r>
          <a:r>
            <a:rPr lang="pt-BR" sz="1600" kern="1200" dirty="0" err="1">
              <a:latin typeface="Georgia" panose="02040502050405020303" pitchFamily="18" charset="0"/>
            </a:rPr>
            <a:t>plaça</a:t>
          </a:r>
          <a:r>
            <a:rPr lang="pt-BR" sz="1600" kern="1200" dirty="0">
              <a:latin typeface="Georgia" panose="02040502050405020303" pitchFamily="18" charset="0"/>
            </a:rPr>
            <a:t> oferta </a:t>
          </a:r>
          <a:r>
            <a:rPr lang="pt-BR" sz="1000" i="1" kern="1200" dirty="0">
              <a:latin typeface="Georgia" panose="02040502050405020303" pitchFamily="18" charset="0"/>
            </a:rPr>
            <a:t>(</a:t>
          </a:r>
          <a:r>
            <a:rPr lang="pt-BR" sz="1000" i="1" kern="1200" dirty="0" err="1">
              <a:latin typeface="Georgia" panose="02040502050405020303" pitchFamily="18" charset="0"/>
            </a:rPr>
            <a:t>curs</a:t>
          </a:r>
          <a:r>
            <a:rPr lang="pt-BR" sz="1000" i="1" kern="1200" dirty="0">
              <a:latin typeface="Georgia" panose="02040502050405020303" pitchFamily="18" charset="0"/>
            </a:rPr>
            <a:t> 2021-2022)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15%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dels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estudiants</a:t>
          </a:r>
          <a:r>
            <a:rPr lang="es-ES" sz="1600" kern="1200" dirty="0">
              <a:latin typeface="Georgia" panose="02040502050405020303" pitchFamily="18" charset="0"/>
            </a:rPr>
            <a:t> de </a:t>
          </a:r>
          <a:r>
            <a:rPr lang="es-ES" sz="1600" kern="1200" dirty="0" err="1">
              <a:latin typeface="Georgia" panose="02040502050405020303" pitchFamily="18" charset="0"/>
            </a:rPr>
            <a:t>nou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ingrés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amb</a:t>
          </a:r>
          <a:r>
            <a:rPr lang="es-ES" sz="1600" kern="1200" dirty="0">
              <a:latin typeface="Georgia" panose="02040502050405020303" pitchFamily="18" charset="0"/>
            </a:rPr>
            <a:t> matrícula </a:t>
          </a:r>
          <a:r>
            <a:rPr lang="es-ES" sz="1600" kern="1200" dirty="0" err="1">
              <a:latin typeface="Georgia" panose="02040502050405020303" pitchFamily="18" charset="0"/>
            </a:rPr>
            <a:t>d'honor</a:t>
          </a:r>
          <a:r>
            <a:rPr lang="es-ES" sz="1600" kern="1200" dirty="0">
              <a:latin typeface="Georgia" panose="02040502050405020303" pitchFamily="18" charset="0"/>
            </a:rPr>
            <a:t> a </a:t>
          </a:r>
          <a:r>
            <a:rPr lang="es-ES" sz="1600" kern="1200" dirty="0" err="1">
              <a:latin typeface="Georgia" panose="02040502050405020303" pitchFamily="18" charset="0"/>
            </a:rPr>
            <a:t>Batxillerat</a:t>
          </a:r>
          <a:r>
            <a:rPr lang="es-ES" sz="1600" i="1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</a:t>
          </a:r>
          <a:r>
            <a:rPr lang="pt-BR" sz="1000" i="1" kern="1200" dirty="0">
              <a:latin typeface="Georgia" panose="02040502050405020303" pitchFamily="18" charset="0"/>
            </a:rPr>
            <a:t>2021-2022</a:t>
          </a:r>
          <a:r>
            <a:rPr lang="es-ES" sz="1000" i="1" kern="1200" dirty="0">
              <a:latin typeface="Georgia" panose="02040502050405020303" pitchFamily="18" charset="0"/>
            </a:rPr>
            <a:t>)</a:t>
          </a:r>
          <a:endParaRPr lang="es-ES" sz="1100" kern="1200" dirty="0">
            <a:latin typeface="Georgia" panose="02040502050405020303" pitchFamily="18" charset="0"/>
          </a:endParaRPr>
        </a:p>
      </dsp:txBody>
      <dsp:txXfrm>
        <a:off x="0" y="321282"/>
        <a:ext cx="8640960" cy="963900"/>
      </dsp:txXfrm>
    </dsp:sp>
    <dsp:sp modelId="{E1C6C534-AE6E-4157-93FB-A4FF9B4D257B}">
      <dsp:nvSpPr>
        <dsp:cNvPr id="0" name=""/>
        <dsp:cNvSpPr/>
      </dsp:nvSpPr>
      <dsp:spPr>
        <a:xfrm>
          <a:off x="432048" y="55601"/>
          <a:ext cx="6048672" cy="53136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Accés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57987" y="81540"/>
        <a:ext cx="5996794" cy="479482"/>
      </dsp:txXfrm>
    </dsp:sp>
    <dsp:sp modelId="{B4944CB0-009E-4AF1-B06A-9D2601FD1D40}">
      <dsp:nvSpPr>
        <dsp:cNvPr id="0" name=""/>
        <dsp:cNvSpPr/>
      </dsp:nvSpPr>
      <dsp:spPr>
        <a:xfrm>
          <a:off x="0" y="1648062"/>
          <a:ext cx="8640960" cy="1871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374904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2a.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universitat</a:t>
          </a:r>
          <a:r>
            <a:rPr lang="es-ES" sz="1600" kern="1200" dirty="0">
              <a:latin typeface="Georgia" panose="02040502050405020303" pitchFamily="18" charset="0"/>
            </a:rPr>
            <a:t> pública </a:t>
          </a:r>
          <a:r>
            <a:rPr lang="es-ES" sz="1600" kern="1200" dirty="0" err="1">
              <a:latin typeface="Georgia" panose="02040502050405020303" pitchFamily="18" charset="0"/>
            </a:rPr>
            <a:t>espanyola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amb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600" b="1" kern="1200" dirty="0" err="1">
              <a:latin typeface="Georgia" panose="02040502050405020303" pitchFamily="18" charset="0"/>
            </a:rPr>
            <a:t>millor</a:t>
          </a:r>
          <a:r>
            <a:rPr lang="es-ES" sz="1600" b="1" kern="1200" dirty="0">
              <a:latin typeface="Georgia" panose="02040502050405020303" pitchFamily="18" charset="0"/>
            </a:rPr>
            <a:t> </a:t>
          </a:r>
          <a:r>
            <a:rPr lang="es-ES" sz="1600" b="1" kern="1200" dirty="0" err="1">
              <a:latin typeface="Georgia" panose="02040502050405020303" pitchFamily="18" charset="0"/>
            </a:rPr>
            <a:t>taxa</a:t>
          </a:r>
          <a:r>
            <a:rPr lang="es-ES" sz="1600" b="1" kern="1200" dirty="0">
              <a:latin typeface="Georgia" panose="02040502050405020303" pitchFamily="18" charset="0"/>
            </a:rPr>
            <a:t> de </a:t>
          </a:r>
          <a:r>
            <a:rPr lang="es-ES" sz="1600" b="1" kern="1200" dirty="0" err="1">
              <a:latin typeface="Georgia" panose="02040502050405020303" pitchFamily="18" charset="0"/>
            </a:rPr>
            <a:t>rendiment</a:t>
          </a:r>
          <a:r>
            <a:rPr lang="es-ES" sz="1600" b="1" kern="1200" dirty="0">
              <a:latin typeface="Georgia" panose="02040502050405020303" pitchFamily="18" charset="0"/>
            </a:rPr>
            <a:t> des del 2014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000" kern="1200" dirty="0">
              <a:latin typeface="Georgia" panose="02040502050405020303" pitchFamily="18" charset="0"/>
            </a:rPr>
            <a:t>(</a:t>
          </a:r>
          <a:r>
            <a:rPr lang="es-ES" sz="1000" kern="1200" dirty="0" err="1">
              <a:latin typeface="Georgia" panose="02040502050405020303" pitchFamily="18" charset="0"/>
            </a:rPr>
            <a:t>Ministeri</a:t>
          </a:r>
          <a:r>
            <a:rPr lang="es-ES" sz="1000" kern="1200" dirty="0">
              <a:latin typeface="Georgia" panose="02040502050405020303" pitchFamily="18" charset="0"/>
            </a:rPr>
            <a:t> </a:t>
          </a:r>
          <a:r>
            <a:rPr lang="es-ES" sz="1000" kern="1200" dirty="0" err="1">
              <a:latin typeface="Georgia" panose="02040502050405020303" pitchFamily="18" charset="0"/>
            </a:rPr>
            <a:t>d’Universitats</a:t>
          </a:r>
          <a:r>
            <a:rPr lang="es-ES" sz="1000" kern="1200" dirty="0">
              <a:latin typeface="Georgia" panose="02040502050405020303" pitchFamily="18" charset="0"/>
            </a:rPr>
            <a:t>, 2021)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600" kern="1200" dirty="0">
              <a:latin typeface="Georgia" panose="02040502050405020303" pitchFamily="18" charset="0"/>
            </a:rPr>
            <a:t>El </a:t>
          </a:r>
          <a:r>
            <a:rPr lang="es-ES" sz="1600" b="1" kern="1200" dirty="0">
              <a:latin typeface="Georgia" panose="02040502050405020303" pitchFamily="18" charset="0"/>
            </a:rPr>
            <a:t>100%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600" kern="1200" dirty="0" err="1">
              <a:latin typeface="Georgia" panose="02040502050405020303" pitchFamily="18" charset="0"/>
            </a:rPr>
            <a:t>dels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graus</a:t>
          </a:r>
          <a:r>
            <a:rPr lang="es-ES" sz="1600" kern="1200" dirty="0">
              <a:latin typeface="Georgia" panose="02040502050405020303" pitchFamily="18" charset="0"/>
            </a:rPr>
            <a:t>, </a:t>
          </a:r>
          <a:r>
            <a:rPr lang="es-ES" sz="1600" kern="1200" dirty="0" err="1">
              <a:latin typeface="Georgia" panose="02040502050405020303" pitchFamily="18" charset="0"/>
            </a:rPr>
            <a:t>màsters</a:t>
          </a:r>
          <a:r>
            <a:rPr lang="es-ES" sz="1600" kern="1200" dirty="0">
              <a:latin typeface="Georgia" panose="02040502050405020303" pitchFamily="18" charset="0"/>
            </a:rPr>
            <a:t> i </a:t>
          </a:r>
          <a:r>
            <a:rPr lang="es-ES" sz="1600" kern="1200" dirty="0" err="1">
              <a:latin typeface="Georgia" panose="02040502050405020303" pitchFamily="18" charset="0"/>
            </a:rPr>
            <a:t>doctorats</a:t>
          </a:r>
          <a:r>
            <a:rPr lang="es-ES" sz="1600" kern="1200" dirty="0">
              <a:latin typeface="Georgia" panose="02040502050405020303" pitchFamily="18" charset="0"/>
            </a:rPr>
            <a:t>, </a:t>
          </a:r>
          <a:r>
            <a:rPr lang="es-ES" sz="1600" kern="1200" dirty="0" err="1">
              <a:latin typeface="Georgia" panose="02040502050405020303" pitchFamily="18" charset="0"/>
            </a:rPr>
            <a:t>avaluats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positivament</a:t>
          </a:r>
          <a:r>
            <a:rPr lang="es-E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 (AQU Catalunya, 2021)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600" b="1" kern="1200" dirty="0" err="1">
              <a:latin typeface="Georgia" panose="02040502050405020303" pitchFamily="18" charset="0"/>
            </a:rPr>
            <a:t>Titulacions</a:t>
          </a:r>
          <a:r>
            <a:rPr lang="es-ES" sz="1600" b="1" kern="1200" dirty="0">
              <a:latin typeface="Georgia" panose="02040502050405020303" pitchFamily="18" charset="0"/>
            </a:rPr>
            <a:t> innovadores</a:t>
          </a:r>
          <a:r>
            <a:rPr lang="es-ES" sz="1600" kern="1200" dirty="0">
              <a:latin typeface="Georgia" panose="02040502050405020303" pitchFamily="18" charset="0"/>
            </a:rPr>
            <a:t>: Grau </a:t>
          </a:r>
          <a:r>
            <a:rPr lang="es-ES" sz="1600" kern="1200" dirty="0" err="1">
              <a:latin typeface="Georgia" panose="02040502050405020303" pitchFamily="18" charset="0"/>
            </a:rPr>
            <a:t>Obert</a:t>
          </a:r>
          <a:r>
            <a:rPr lang="es-ES" sz="1600" kern="1200" dirty="0">
              <a:latin typeface="Georgia" panose="02040502050405020303" pitchFamily="18" charset="0"/>
            </a:rPr>
            <a:t>, Global </a:t>
          </a:r>
          <a:r>
            <a:rPr lang="es-ES" sz="1600" kern="1200" dirty="0" err="1">
              <a:latin typeface="Georgia" panose="02040502050405020303" pitchFamily="18" charset="0"/>
            </a:rPr>
            <a:t>Studies</a:t>
          </a:r>
          <a:r>
            <a:rPr lang="es-ES" sz="1600" kern="1200" dirty="0">
              <a:latin typeface="Georgia" panose="02040502050405020303" pitchFamily="18" charset="0"/>
            </a:rPr>
            <a:t>, </a:t>
          </a:r>
          <a:r>
            <a:rPr lang="es-ES" sz="1600" kern="1200" dirty="0" err="1">
              <a:latin typeface="Georgia" panose="02040502050405020303" pitchFamily="18" charset="0"/>
            </a:rPr>
            <a:t>Bioinformàtica</a:t>
          </a:r>
          <a:r>
            <a:rPr lang="es-ES" sz="1600" kern="1200" dirty="0">
              <a:latin typeface="Georgia" panose="02040502050405020303" pitchFamily="18" charset="0"/>
            </a:rPr>
            <a:t>, doble </a:t>
          </a:r>
          <a:r>
            <a:rPr lang="es-ES" sz="1600" kern="1200" dirty="0" err="1">
              <a:latin typeface="Georgia" panose="02040502050405020303" pitchFamily="18" charset="0"/>
            </a:rPr>
            <a:t>grau</a:t>
          </a:r>
          <a:r>
            <a:rPr lang="es-ES" sz="1600" kern="1200" dirty="0">
              <a:latin typeface="Georgia" panose="02040502050405020303" pitchFamily="18" charset="0"/>
            </a:rPr>
            <a:t> en </a:t>
          </a:r>
          <a:r>
            <a:rPr lang="es-ES" sz="1600" kern="1200" dirty="0" err="1">
              <a:latin typeface="Georgia" panose="02040502050405020303" pitchFamily="18" charset="0"/>
            </a:rPr>
            <a:t>Dret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amb</a:t>
          </a:r>
          <a:r>
            <a:rPr lang="es-ES" sz="1600" kern="1200" dirty="0">
              <a:latin typeface="Georgia" panose="02040502050405020303" pitchFamily="18" charset="0"/>
            </a:rPr>
            <a:t> el </a:t>
          </a:r>
          <a:r>
            <a:rPr lang="es-ES" sz="1600" kern="1200" dirty="0" err="1">
              <a:latin typeface="Georgia" panose="02040502050405020303" pitchFamily="18" charset="0"/>
            </a:rPr>
            <a:t>King’s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College</a:t>
          </a:r>
          <a:r>
            <a:rPr lang="es-ES" sz="1600" kern="1200" dirty="0">
              <a:latin typeface="Georgia" panose="02040502050405020303" pitchFamily="18" charset="0"/>
            </a:rPr>
            <a:t> London...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600" b="1" kern="1200" dirty="0" err="1">
              <a:latin typeface="Georgia" panose="02040502050405020303" pitchFamily="18" charset="0"/>
            </a:rPr>
            <a:t>Convenis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600" kern="1200" dirty="0" err="1">
              <a:latin typeface="Georgia" panose="02040502050405020303" pitchFamily="18" charset="0"/>
            </a:rPr>
            <a:t>amb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més</a:t>
          </a:r>
          <a:r>
            <a:rPr lang="es-ES" sz="1600" kern="1200" dirty="0">
              <a:latin typeface="Georgia" panose="02040502050405020303" pitchFamily="18" charset="0"/>
            </a:rPr>
            <a:t> de 1.200 </a:t>
          </a:r>
          <a:r>
            <a:rPr lang="es-ES" sz="1600" kern="1200" dirty="0" err="1">
              <a:latin typeface="Georgia" panose="02040502050405020303" pitchFamily="18" charset="0"/>
            </a:rPr>
            <a:t>empreses</a:t>
          </a:r>
          <a:r>
            <a:rPr lang="es-ES" sz="1600" kern="1200" dirty="0">
              <a:latin typeface="Georgia" panose="02040502050405020303" pitchFamily="18" charset="0"/>
            </a:rPr>
            <a:t> per </a:t>
          </a:r>
          <a:r>
            <a:rPr lang="es-ES" sz="1600" kern="1200" dirty="0" err="1">
              <a:latin typeface="Georgia" panose="02040502050405020303" pitchFamily="18" charset="0"/>
            </a:rPr>
            <a:t>fer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pràctiques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(</a:t>
          </a:r>
          <a:r>
            <a:rPr lang="es-ES" sz="1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curs</a:t>
          </a:r>
          <a:r>
            <a:rPr lang="es-E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2020-2021)</a:t>
          </a:r>
        </a:p>
      </dsp:txBody>
      <dsp:txXfrm>
        <a:off x="0" y="1648062"/>
        <a:ext cx="8640960" cy="1871100"/>
      </dsp:txXfrm>
    </dsp:sp>
    <dsp:sp modelId="{45FCBF28-A59A-45DF-8ED6-A0C5FEB2442A}">
      <dsp:nvSpPr>
        <dsp:cNvPr id="0" name=""/>
        <dsp:cNvSpPr/>
      </dsp:nvSpPr>
      <dsp:spPr>
        <a:xfrm>
          <a:off x="432048" y="1382382"/>
          <a:ext cx="6048672" cy="531360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Model</a:t>
          </a:r>
          <a:r>
            <a:rPr lang="es-ES" sz="2400" b="1" kern="1200" dirty="0">
              <a:latin typeface="Georgia" panose="02040502050405020303" pitchFamily="18" charset="0"/>
            </a:rPr>
            <a:t> </a:t>
          </a:r>
          <a:r>
            <a:rPr lang="es-ES" sz="2400" b="1" kern="1200" dirty="0" err="1">
              <a:latin typeface="Georgia" panose="02040502050405020303" pitchFamily="18" charset="0"/>
            </a:rPr>
            <a:t>docent</a:t>
          </a:r>
          <a:r>
            <a:rPr lang="es-ES" sz="2400" b="1" kern="1200" dirty="0">
              <a:latin typeface="Georgia" panose="02040502050405020303" pitchFamily="18" charset="0"/>
            </a:rPr>
            <a:t> propi</a:t>
          </a:r>
        </a:p>
      </dsp:txBody>
      <dsp:txXfrm>
        <a:off x="457987" y="1408321"/>
        <a:ext cx="5996794" cy="479482"/>
      </dsp:txXfrm>
    </dsp:sp>
    <dsp:sp modelId="{6F7CC585-5D61-47FD-84C9-D0FFAE474708}">
      <dsp:nvSpPr>
        <dsp:cNvPr id="0" name=""/>
        <dsp:cNvSpPr/>
      </dsp:nvSpPr>
      <dsp:spPr>
        <a:xfrm>
          <a:off x="0" y="3882042"/>
          <a:ext cx="864096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374904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87%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dels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graduats</a:t>
          </a:r>
          <a:r>
            <a:rPr lang="es-ES" sz="1600" kern="1200" dirty="0">
              <a:latin typeface="Georgia" panose="02040502050405020303" pitchFamily="18" charset="0"/>
            </a:rPr>
            <a:t> de la UPF treballa </a:t>
          </a:r>
          <a:r>
            <a:rPr lang="es-ES" sz="1000" i="1" kern="1200" dirty="0">
              <a:latin typeface="Georgia" panose="02040502050405020303" pitchFamily="18" charset="0"/>
            </a:rPr>
            <a:t>(AQU Catalunya, 2020)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30%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dels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graduats</a:t>
          </a:r>
          <a:r>
            <a:rPr lang="es-ES" sz="1600" kern="1200" dirty="0">
              <a:latin typeface="Georgia" panose="02040502050405020303" pitchFamily="18" charset="0"/>
            </a:rPr>
            <a:t> de la UPF troba </a:t>
          </a:r>
          <a:r>
            <a:rPr lang="es-ES" sz="1600" kern="1200" dirty="0" err="1">
              <a:latin typeface="Georgia" panose="02040502050405020303" pitchFamily="18" charset="0"/>
            </a:rPr>
            <a:t>feina</a:t>
          </a:r>
          <a:r>
            <a:rPr lang="es-ES" sz="1600" kern="1200" dirty="0">
              <a:latin typeface="Georgia" panose="02040502050405020303" pitchFamily="18" charset="0"/>
            </a:rPr>
            <a:t> a través de la UPF </a:t>
          </a:r>
          <a:r>
            <a:rPr lang="es-ES" sz="1000" i="1" kern="1200" dirty="0">
              <a:latin typeface="Georgia" panose="02040502050405020303" pitchFamily="18" charset="0"/>
            </a:rPr>
            <a:t>(AQU Catalunya, 2020)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 err="1">
              <a:latin typeface="Georgia" panose="02040502050405020303" pitchFamily="18" charset="0"/>
            </a:rPr>
            <a:t>Valoració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dels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graduats</a:t>
          </a:r>
          <a:r>
            <a:rPr lang="es-ES" sz="1600" kern="1200" dirty="0">
              <a:latin typeface="Georgia" panose="02040502050405020303" pitchFamily="18" charset="0"/>
            </a:rPr>
            <a:t>: el </a:t>
          </a:r>
          <a:r>
            <a:rPr lang="es-ES" sz="1600" b="1" kern="1200" dirty="0">
              <a:latin typeface="Georgia" panose="02040502050405020303" pitchFamily="18" charset="0"/>
            </a:rPr>
            <a:t>90%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repetiria</a:t>
          </a:r>
          <a:r>
            <a:rPr lang="es-ES" sz="1600" kern="1200" dirty="0">
              <a:latin typeface="Georgia" panose="02040502050405020303" pitchFamily="18" charset="0"/>
            </a:rPr>
            <a:t> a la </a:t>
          </a:r>
          <a:r>
            <a:rPr lang="es-ES" sz="1600" kern="1200" dirty="0" err="1">
              <a:latin typeface="Georgia" panose="02040502050405020303" pitchFamily="18" charset="0"/>
            </a:rPr>
            <a:t>Universitat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(AQU Catalunya, 2020)</a:t>
          </a:r>
          <a:endParaRPr lang="es-ES" sz="1000" kern="1200" dirty="0">
            <a:latin typeface="Georgia" panose="02040502050405020303" pitchFamily="18" charset="0"/>
          </a:endParaRPr>
        </a:p>
      </dsp:txBody>
      <dsp:txXfrm>
        <a:off x="0" y="3882042"/>
        <a:ext cx="8640960" cy="1190700"/>
      </dsp:txXfrm>
    </dsp:sp>
    <dsp:sp modelId="{7182F0B0-E340-4B70-997E-7BECB46F099A}">
      <dsp:nvSpPr>
        <dsp:cNvPr id="0" name=""/>
        <dsp:cNvSpPr/>
      </dsp:nvSpPr>
      <dsp:spPr>
        <a:xfrm>
          <a:off x="432048" y="3616362"/>
          <a:ext cx="6048672" cy="53136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Resultats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57987" y="3642301"/>
        <a:ext cx="599679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E0569-D66E-4A59-8AF2-1B9B52DB5027}">
      <dsp:nvSpPr>
        <dsp:cNvPr id="0" name=""/>
        <dsp:cNvSpPr/>
      </dsp:nvSpPr>
      <dsp:spPr>
        <a:xfrm>
          <a:off x="0" y="687632"/>
          <a:ext cx="8640960" cy="1748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312420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1" kern="1200" dirty="0">
              <a:latin typeface="Georgia" panose="02040502050405020303" pitchFamily="18" charset="0"/>
            </a:rPr>
            <a:t>1a. </a:t>
          </a:r>
          <a:r>
            <a:rPr lang="fr-FR" sz="1600" kern="1200" dirty="0" err="1">
              <a:latin typeface="Georgia" panose="02040502050405020303" pitchFamily="18" charset="0"/>
            </a:rPr>
            <a:t>universitat</a:t>
          </a:r>
          <a:r>
            <a:rPr lang="fr-FR" sz="1600" kern="1200" dirty="0">
              <a:latin typeface="Georgia" panose="02040502050405020303" pitchFamily="18" charset="0"/>
            </a:rPr>
            <a:t> </a:t>
          </a:r>
          <a:r>
            <a:rPr lang="fr-FR" sz="1600" kern="1200" dirty="0" err="1">
              <a:latin typeface="Georgia" panose="02040502050405020303" pitchFamily="18" charset="0"/>
            </a:rPr>
            <a:t>espanyola</a:t>
          </a:r>
          <a:r>
            <a:rPr lang="fr-FR" sz="1600" kern="1200" dirty="0">
              <a:latin typeface="Georgia" panose="02040502050405020303" pitchFamily="18" charset="0"/>
            </a:rPr>
            <a:t> en </a:t>
          </a:r>
          <a:r>
            <a:rPr lang="fr-FR" sz="1600" kern="1200" dirty="0" err="1">
              <a:latin typeface="Georgia" panose="02040502050405020303" pitchFamily="18" charset="0"/>
            </a:rPr>
            <a:t>percentatge</a:t>
          </a:r>
          <a:r>
            <a:rPr lang="fr-FR" sz="1600" kern="1200" dirty="0">
              <a:latin typeface="Georgia" panose="02040502050405020303" pitchFamily="18" charset="0"/>
            </a:rPr>
            <a:t> d’articles </a:t>
          </a:r>
          <a:r>
            <a:rPr lang="fr-FR" sz="1600" kern="1200" dirty="0" err="1">
              <a:latin typeface="Georgia" panose="02040502050405020303" pitchFamily="18" charset="0"/>
            </a:rPr>
            <a:t>publicats</a:t>
          </a:r>
          <a:r>
            <a:rPr lang="fr-FR" sz="1600" kern="1200" dirty="0">
              <a:latin typeface="Georgia" panose="02040502050405020303" pitchFamily="18" charset="0"/>
            </a:rPr>
            <a:t> a les </a:t>
          </a:r>
          <a:r>
            <a:rPr lang="fr-FR" sz="1600" kern="1200" dirty="0" err="1">
              <a:latin typeface="Georgia" panose="02040502050405020303" pitchFamily="18" charset="0"/>
            </a:rPr>
            <a:t>revistes</a:t>
          </a:r>
          <a:r>
            <a:rPr lang="fr-FR" sz="1600" kern="1200" dirty="0">
              <a:latin typeface="Georgia" panose="02040502050405020303" pitchFamily="18" charset="0"/>
            </a:rPr>
            <a:t> </a:t>
          </a:r>
          <a:r>
            <a:rPr lang="fr-FR" sz="1600" kern="1200" dirty="0" err="1">
              <a:latin typeface="Georgia" panose="02040502050405020303" pitchFamily="18" charset="0"/>
            </a:rPr>
            <a:t>més</a:t>
          </a:r>
          <a:r>
            <a:rPr lang="fr-FR" sz="1600" kern="1200" dirty="0">
              <a:latin typeface="Georgia" panose="02040502050405020303" pitchFamily="18" charset="0"/>
            </a:rPr>
            <a:t> influents</a:t>
          </a:r>
          <a:r>
            <a:rPr lang="fr-FR" sz="1600" i="1" kern="1200" dirty="0">
              <a:latin typeface="Georgia" panose="02040502050405020303" pitchFamily="18" charset="0"/>
            </a:rPr>
            <a:t> </a:t>
          </a:r>
          <a:r>
            <a:rPr lang="fr-FR" sz="1000" i="1" kern="1200" dirty="0">
              <a:latin typeface="Georgia" panose="02040502050405020303" pitchFamily="18" charset="0"/>
            </a:rPr>
            <a:t>(Leiden, 2021) 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1" kern="1200" dirty="0">
              <a:latin typeface="Georgia" panose="02040502050405020303" pitchFamily="18" charset="0"/>
            </a:rPr>
            <a:t>1a. </a:t>
          </a:r>
          <a:r>
            <a:rPr lang="fr-FR" sz="1600" kern="1200" dirty="0" err="1">
              <a:latin typeface="Georgia" panose="02040502050405020303" pitchFamily="18" charset="0"/>
            </a:rPr>
            <a:t>universitat</a:t>
          </a:r>
          <a:r>
            <a:rPr lang="fr-FR" sz="1600" kern="1200" dirty="0">
              <a:latin typeface="Georgia" panose="02040502050405020303" pitchFamily="18" charset="0"/>
            </a:rPr>
            <a:t> </a:t>
          </a:r>
          <a:r>
            <a:rPr lang="fr-FR" sz="1600" kern="1200" dirty="0" err="1">
              <a:latin typeface="Georgia" panose="02040502050405020303" pitchFamily="18" charset="0"/>
            </a:rPr>
            <a:t>espanyola</a:t>
          </a:r>
          <a:r>
            <a:rPr lang="fr-FR" sz="1600" kern="1200" dirty="0">
              <a:latin typeface="Georgia" panose="02040502050405020303" pitchFamily="18" charset="0"/>
            </a:rPr>
            <a:t> en </a:t>
          </a:r>
          <a:r>
            <a:rPr lang="fr-FR" sz="1600" kern="1200" dirty="0" err="1">
              <a:latin typeface="Georgia" panose="02040502050405020303" pitchFamily="18" charset="0"/>
            </a:rPr>
            <a:t>percentatge</a:t>
          </a:r>
          <a:r>
            <a:rPr lang="fr-FR" sz="1600" kern="1200" dirty="0">
              <a:latin typeface="Georgia" panose="02040502050405020303" pitchFamily="18" charset="0"/>
            </a:rPr>
            <a:t> d’articles </a:t>
          </a:r>
          <a:r>
            <a:rPr lang="fr-FR" sz="1600" kern="1200" dirty="0" err="1">
              <a:latin typeface="Georgia" panose="02040502050405020303" pitchFamily="18" charset="0"/>
            </a:rPr>
            <a:t>publicats</a:t>
          </a:r>
          <a:r>
            <a:rPr lang="fr-FR" sz="1600" kern="1200" dirty="0">
              <a:latin typeface="Georgia" panose="02040502050405020303" pitchFamily="18" charset="0"/>
            </a:rPr>
            <a:t> en </a:t>
          </a:r>
          <a:r>
            <a:rPr lang="fr-FR" sz="1600" kern="1200" dirty="0" err="1">
              <a:latin typeface="Georgia" panose="02040502050405020303" pitchFamily="18" charset="0"/>
            </a:rPr>
            <a:t>col·laboració</a:t>
          </a:r>
          <a:r>
            <a:rPr lang="fr-FR" sz="1600" kern="1200" dirty="0">
              <a:latin typeface="Georgia" panose="02040502050405020303" pitchFamily="18" charset="0"/>
            </a:rPr>
            <a:t> </a:t>
          </a:r>
          <a:r>
            <a:rPr lang="fr-FR" sz="1600" kern="1200" dirty="0" err="1">
              <a:latin typeface="Georgia" panose="02040502050405020303" pitchFamily="18" charset="0"/>
            </a:rPr>
            <a:t>amb</a:t>
          </a:r>
          <a:r>
            <a:rPr lang="fr-FR" sz="1600" kern="1200" dirty="0">
              <a:latin typeface="Georgia" panose="02040502050405020303" pitchFamily="18" charset="0"/>
            </a:rPr>
            <a:t> </a:t>
          </a:r>
          <a:r>
            <a:rPr lang="fr-FR" sz="1600" kern="1200" dirty="0" err="1">
              <a:latin typeface="Georgia" panose="02040502050405020303" pitchFamily="18" charset="0"/>
            </a:rPr>
            <a:t>institucions</a:t>
          </a:r>
          <a:r>
            <a:rPr lang="fr-FR" sz="1600" kern="1200" dirty="0">
              <a:latin typeface="Georgia" panose="02040502050405020303" pitchFamily="18" charset="0"/>
            </a:rPr>
            <a:t> de l'</a:t>
          </a:r>
          <a:r>
            <a:rPr lang="fr-FR" sz="1600" kern="1200" dirty="0" err="1">
              <a:latin typeface="Georgia" panose="02040502050405020303" pitchFamily="18" charset="0"/>
            </a:rPr>
            <a:t>Estat</a:t>
          </a:r>
          <a:r>
            <a:rPr lang="fr-FR" sz="1600" kern="1200" dirty="0">
              <a:latin typeface="Georgia" panose="02040502050405020303" pitchFamily="18" charset="0"/>
            </a:rPr>
            <a:t> </a:t>
          </a:r>
          <a:r>
            <a:rPr lang="fr-FR" sz="1000" i="1" kern="1200" dirty="0">
              <a:latin typeface="Georgia" panose="02040502050405020303" pitchFamily="18" charset="0"/>
            </a:rPr>
            <a:t>(Leiden, 2021)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2a. </a:t>
          </a:r>
          <a:r>
            <a:rPr lang="es-ES" sz="1600" kern="1200" dirty="0" err="1">
              <a:latin typeface="Georgia" panose="02040502050405020303" pitchFamily="18" charset="0"/>
            </a:rPr>
            <a:t>universitat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espanyola</a:t>
          </a:r>
          <a:r>
            <a:rPr lang="es-ES" sz="1600" kern="1200" dirty="0">
              <a:latin typeface="Georgia" panose="02040502050405020303" pitchFamily="18" charset="0"/>
            </a:rPr>
            <a:t> en </a:t>
          </a:r>
          <a:r>
            <a:rPr lang="es-ES" sz="1600" kern="1200" dirty="0" err="1">
              <a:latin typeface="Georgia" panose="02040502050405020303" pitchFamily="18" charset="0"/>
            </a:rPr>
            <a:t>percentatge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d’articles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publicats</a:t>
          </a:r>
          <a:r>
            <a:rPr lang="es-ES" sz="1600" kern="1200" dirty="0">
              <a:latin typeface="Georgia" panose="02040502050405020303" pitchFamily="18" charset="0"/>
            </a:rPr>
            <a:t> en </a:t>
          </a:r>
          <a:r>
            <a:rPr lang="es-ES" sz="1600" kern="1200" dirty="0" err="1">
              <a:latin typeface="Georgia" panose="02040502050405020303" pitchFamily="18" charset="0"/>
            </a:rPr>
            <a:t>col·laboració</a:t>
          </a:r>
          <a:r>
            <a:rPr lang="es-ES" sz="1600" kern="1200" dirty="0">
              <a:latin typeface="Georgia" panose="02040502050405020303" pitchFamily="18" charset="0"/>
            </a:rPr>
            <a:t> internacional</a:t>
          </a:r>
          <a:r>
            <a:rPr lang="es-ES" sz="1600" i="1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(Leiden, 2021) </a:t>
          </a:r>
        </a:p>
      </dsp:txBody>
      <dsp:txXfrm>
        <a:off x="0" y="687632"/>
        <a:ext cx="8640960" cy="1748250"/>
      </dsp:txXfrm>
    </dsp:sp>
    <dsp:sp modelId="{E1C6C534-AE6E-4157-93FB-A4FF9B4D257B}">
      <dsp:nvSpPr>
        <dsp:cNvPr id="0" name=""/>
        <dsp:cNvSpPr/>
      </dsp:nvSpPr>
      <dsp:spPr>
        <a:xfrm>
          <a:off x="432048" y="9032"/>
          <a:ext cx="6048672" cy="899999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Producció</a:t>
          </a:r>
          <a:r>
            <a:rPr lang="es-ES" sz="2400" b="1" kern="1200" dirty="0">
              <a:latin typeface="Georgia" panose="02040502050405020303" pitchFamily="18" charset="0"/>
            </a:rPr>
            <a:t> científica:               </a:t>
          </a:r>
          <a:r>
            <a:rPr lang="es-ES" sz="2400" b="1" kern="1200" dirty="0" err="1">
              <a:latin typeface="Georgia" panose="02040502050405020303" pitchFamily="18" charset="0"/>
            </a:rPr>
            <a:t>qualitat</a:t>
          </a:r>
          <a:r>
            <a:rPr lang="es-ES" sz="2400" b="1" kern="1200" dirty="0">
              <a:latin typeface="Georgia" panose="02040502050405020303" pitchFamily="18" charset="0"/>
            </a:rPr>
            <a:t> i impacte internacional</a:t>
          </a:r>
        </a:p>
      </dsp:txBody>
      <dsp:txXfrm>
        <a:off x="475982" y="52966"/>
        <a:ext cx="5960804" cy="812131"/>
      </dsp:txXfrm>
    </dsp:sp>
    <dsp:sp modelId="{B4944CB0-009E-4AF1-B06A-9D2601FD1D40}">
      <dsp:nvSpPr>
        <dsp:cNvPr id="0" name=""/>
        <dsp:cNvSpPr/>
      </dsp:nvSpPr>
      <dsp:spPr>
        <a:xfrm>
          <a:off x="0" y="2714692"/>
          <a:ext cx="8640960" cy="11808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312420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78%</a:t>
          </a:r>
          <a:r>
            <a:rPr lang="es-ES" sz="1600" kern="1200" dirty="0">
              <a:latin typeface="Georgia" panose="02040502050405020303" pitchFamily="18" charset="0"/>
            </a:rPr>
            <a:t> de les tesis van ser escrites i defensades en </a:t>
          </a:r>
          <a:r>
            <a:rPr lang="es-ES" sz="1600" kern="1200" dirty="0" err="1">
              <a:latin typeface="Georgia" panose="02040502050405020303" pitchFamily="18" charset="0"/>
            </a:rPr>
            <a:t>anglès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</a:t>
          </a:r>
          <a:r>
            <a:rPr lang="es-ES" sz="1000" i="1" kern="1200" dirty="0" err="1">
              <a:latin typeface="Georgia" panose="02040502050405020303" pitchFamily="18" charset="0"/>
            </a:rPr>
            <a:t>curs</a:t>
          </a:r>
          <a:r>
            <a:rPr lang="es-ES" sz="1000" i="1" kern="1200" dirty="0">
              <a:latin typeface="Georgia" panose="02040502050405020303" pitchFamily="18" charset="0"/>
            </a:rPr>
            <a:t> 2020-2021)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48 </a:t>
          </a:r>
          <a:r>
            <a:rPr lang="es-ES" sz="1600" kern="1200" dirty="0" err="1">
              <a:latin typeface="Georgia" panose="02040502050405020303" pitchFamily="18" charset="0"/>
            </a:rPr>
            <a:t>doctorats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industrials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finançats</a:t>
          </a:r>
          <a:r>
            <a:rPr lang="es-ES" sz="1600" kern="1200" dirty="0">
              <a:latin typeface="Georgia" panose="02040502050405020303" pitchFamily="18" charset="0"/>
            </a:rPr>
            <a:t> per la Generalitat de Catalunya </a:t>
          </a:r>
          <a:r>
            <a:rPr lang="es-ES" sz="1000" i="1" kern="1200" dirty="0">
              <a:latin typeface="Georgia" panose="02040502050405020303" pitchFamily="18" charset="0"/>
            </a:rPr>
            <a:t>(2013-2021)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100% </a:t>
          </a:r>
          <a:r>
            <a:rPr lang="es-ES" sz="1600" b="0" kern="1200" dirty="0" err="1">
              <a:latin typeface="Georgia" panose="02040502050405020303" pitchFamily="18" charset="0"/>
            </a:rPr>
            <a:t>dels</a:t>
          </a:r>
          <a:r>
            <a:rPr lang="es-ES" sz="1600" b="1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doctorats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avaluats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favorablement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(AQU Catalunya)</a:t>
          </a:r>
        </a:p>
      </dsp:txBody>
      <dsp:txXfrm>
        <a:off x="0" y="2714692"/>
        <a:ext cx="8640960" cy="1180879"/>
      </dsp:txXfrm>
    </dsp:sp>
    <dsp:sp modelId="{45FCBF28-A59A-45DF-8ED6-A0C5FEB2442A}">
      <dsp:nvSpPr>
        <dsp:cNvPr id="0" name=""/>
        <dsp:cNvSpPr/>
      </dsp:nvSpPr>
      <dsp:spPr>
        <a:xfrm>
          <a:off x="432048" y="2516882"/>
          <a:ext cx="6048672" cy="442800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Capacitat</a:t>
          </a:r>
          <a:r>
            <a:rPr lang="es-ES" sz="2400" b="1" kern="1200" dirty="0">
              <a:latin typeface="Georgia" panose="02040502050405020303" pitchFamily="18" charset="0"/>
            </a:rPr>
            <a:t> formativa</a:t>
          </a:r>
        </a:p>
      </dsp:txBody>
      <dsp:txXfrm>
        <a:off x="453664" y="2538498"/>
        <a:ext cx="6005440" cy="399568"/>
      </dsp:txXfrm>
    </dsp:sp>
    <dsp:sp modelId="{6F7CC585-5D61-47FD-84C9-D0FFAE474708}">
      <dsp:nvSpPr>
        <dsp:cNvPr id="0" name=""/>
        <dsp:cNvSpPr/>
      </dsp:nvSpPr>
      <dsp:spPr>
        <a:xfrm>
          <a:off x="0" y="4221561"/>
          <a:ext cx="8640960" cy="89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312420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dirty="0" err="1">
              <a:latin typeface="Georgia" panose="02040502050405020303" pitchFamily="18" charset="0"/>
            </a:rPr>
            <a:t>UPFVentures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11 </a:t>
          </a:r>
          <a:r>
            <a:rPr lang="es-E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Càtedres</a:t>
          </a:r>
          <a:r>
            <a:rPr lang="es-E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</a:t>
          </a:r>
          <a:r>
            <a:rPr lang="es-E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d’empresa</a:t>
          </a:r>
          <a:r>
            <a:rPr lang="es-E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actives (2021)</a:t>
          </a:r>
          <a:endParaRPr lang="es-ES" sz="1600" kern="1200" dirty="0">
            <a:latin typeface="Georgia" panose="02040502050405020303" pitchFamily="18" charset="0"/>
          </a:endParaRPr>
        </a:p>
      </dsp:txBody>
      <dsp:txXfrm>
        <a:off x="0" y="4221561"/>
        <a:ext cx="8640960" cy="897750"/>
      </dsp:txXfrm>
    </dsp:sp>
    <dsp:sp modelId="{7182F0B0-E340-4B70-997E-7BECB46F099A}">
      <dsp:nvSpPr>
        <dsp:cNvPr id="0" name=""/>
        <dsp:cNvSpPr/>
      </dsp:nvSpPr>
      <dsp:spPr>
        <a:xfrm>
          <a:off x="432048" y="4000161"/>
          <a:ext cx="6048672" cy="44280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Transferència</a:t>
          </a:r>
          <a:r>
            <a:rPr lang="es-ES" sz="2400" b="1" kern="1200" dirty="0">
              <a:latin typeface="Georgia" panose="02040502050405020303" pitchFamily="18" charset="0"/>
            </a:rPr>
            <a:t> i </a:t>
          </a:r>
          <a:r>
            <a:rPr lang="es-ES" sz="2400" b="1" kern="1200" dirty="0" err="1">
              <a:latin typeface="Georgia" panose="02040502050405020303" pitchFamily="18" charset="0"/>
            </a:rPr>
            <a:t>innovació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53664" y="4021777"/>
        <a:ext cx="6005440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44CB0-009E-4AF1-B06A-9D2601FD1D40}">
      <dsp:nvSpPr>
        <dsp:cNvPr id="0" name=""/>
        <dsp:cNvSpPr/>
      </dsp:nvSpPr>
      <dsp:spPr>
        <a:xfrm>
          <a:off x="0" y="360976"/>
          <a:ext cx="8568952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166624" rIns="66504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kern="1200" dirty="0">
              <a:latin typeface="Georgia" panose="02040502050405020303" pitchFamily="18" charset="0"/>
            </a:rPr>
            <a:t>Un </a:t>
          </a:r>
          <a:r>
            <a:rPr lang="ca-ES" sz="1600" b="1" kern="1200" dirty="0">
              <a:latin typeface="Georgia" panose="02040502050405020303" pitchFamily="18" charset="0"/>
            </a:rPr>
            <a:t>47%</a:t>
          </a:r>
          <a:r>
            <a:rPr lang="ca-ES" sz="1600" kern="1200" dirty="0">
              <a:latin typeface="Georgia" panose="02040502050405020303" pitchFamily="18" charset="0"/>
            </a:rPr>
            <a:t> d’estudiants internacionals a màster i doctorat </a:t>
          </a:r>
          <a:r>
            <a:rPr lang="ca-ES" sz="1000" i="1" kern="1200" dirty="0">
              <a:latin typeface="Georgia" panose="02040502050405020303" pitchFamily="18" charset="0"/>
            </a:rPr>
            <a:t>(curs 2021-2022)</a:t>
          </a:r>
          <a:endParaRPr lang="es-ES" sz="1000" i="1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46%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dels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graduats</a:t>
          </a:r>
          <a:r>
            <a:rPr lang="es-ES" sz="1600" kern="1200" dirty="0">
              <a:latin typeface="Georgia" panose="02040502050405020303" pitchFamily="18" charset="0"/>
            </a:rPr>
            <a:t> ha </a:t>
          </a:r>
          <a:r>
            <a:rPr lang="es-ES" sz="1600" kern="1200" dirty="0" err="1">
              <a:latin typeface="Georgia" panose="02040502050405020303" pitchFamily="18" charset="0"/>
            </a:rPr>
            <a:t>realitzat</a:t>
          </a:r>
          <a:r>
            <a:rPr lang="es-ES" sz="1600" kern="1200" dirty="0">
              <a:latin typeface="Georgia" panose="02040502050405020303" pitchFamily="18" charset="0"/>
            </a:rPr>
            <a:t> alguna estada a </a:t>
          </a:r>
          <a:r>
            <a:rPr lang="es-ES" sz="1600" kern="1200" dirty="0" err="1">
              <a:latin typeface="Georgia" panose="02040502050405020303" pitchFamily="18" charset="0"/>
            </a:rPr>
            <a:t>l'estranger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</a:t>
          </a:r>
          <a:r>
            <a:rPr lang="es-ES" sz="1000" i="1" kern="1200" dirty="0" err="1">
              <a:latin typeface="Georgia" panose="02040502050405020303" pitchFamily="18" charset="0"/>
            </a:rPr>
            <a:t>curs</a:t>
          </a:r>
          <a:r>
            <a:rPr lang="es-ES" sz="1000" i="1" kern="1200" dirty="0">
              <a:latin typeface="Georgia" panose="02040502050405020303" pitchFamily="18" charset="0"/>
            </a:rPr>
            <a:t> 2019-2020)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25%</a:t>
          </a:r>
          <a:r>
            <a:rPr lang="es-ES" sz="1600" kern="1200" dirty="0">
              <a:latin typeface="Georgia" panose="02040502050405020303" pitchFamily="18" charset="0"/>
            </a:rPr>
            <a:t> del </a:t>
          </a:r>
          <a:r>
            <a:rPr lang="es-ES" sz="1600" kern="1200" dirty="0" err="1">
              <a:latin typeface="Georgia" panose="02040502050405020303" pitchFamily="18" charset="0"/>
            </a:rPr>
            <a:t>professorat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és</a:t>
          </a:r>
          <a:r>
            <a:rPr lang="es-ES" sz="1600" kern="1200" dirty="0">
              <a:latin typeface="Georgia" panose="02040502050405020303" pitchFamily="18" charset="0"/>
            </a:rPr>
            <a:t> internacional </a:t>
          </a:r>
          <a:r>
            <a:rPr lang="es-ES" sz="1000" i="1" kern="1200" dirty="0">
              <a:latin typeface="Georgia" panose="02040502050405020303" pitchFamily="18" charset="0"/>
            </a:rPr>
            <a:t>(2021)  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Georgia" panose="02040502050405020303" pitchFamily="18" charset="0"/>
            </a:rPr>
            <a:t>2a.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600" kern="1200" dirty="0" err="1">
              <a:latin typeface="Georgia" panose="02040502050405020303" pitchFamily="18" charset="0"/>
            </a:rPr>
            <a:t>universitat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600" kern="1200" dirty="0" err="1">
              <a:latin typeface="Georgia" panose="02040502050405020303" pitchFamily="18" charset="0"/>
            </a:rPr>
            <a:t>pública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600" kern="1200" dirty="0" err="1">
              <a:latin typeface="Georgia" panose="02040502050405020303" pitchFamily="18" charset="0"/>
            </a:rPr>
            <a:t>espanyola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600" kern="1200" dirty="0" err="1">
              <a:latin typeface="Georgia" panose="02040502050405020303" pitchFamily="18" charset="0"/>
            </a:rPr>
            <a:t>en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600" kern="1200" dirty="0" err="1">
              <a:latin typeface="Georgia" panose="02040502050405020303" pitchFamily="18" charset="0"/>
            </a:rPr>
            <a:t>projecció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600" kern="1200" dirty="0" err="1">
              <a:latin typeface="Georgia" panose="02040502050405020303" pitchFamily="18" charset="0"/>
            </a:rPr>
            <a:t>internacional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000" i="1" kern="1200" dirty="0">
              <a:latin typeface="Georgia" panose="02040502050405020303" pitchFamily="18" charset="0"/>
            </a:rPr>
            <a:t>(</a:t>
          </a:r>
          <a:r>
            <a:rPr lang="en-US" sz="1000" i="1" kern="1200" dirty="0" err="1">
              <a:latin typeface="Georgia" panose="02040502050405020303" pitchFamily="18" charset="0"/>
            </a:rPr>
            <a:t>rànquing</a:t>
          </a:r>
          <a:r>
            <a:rPr lang="en-US" sz="1000" i="1" kern="1200" dirty="0">
              <a:latin typeface="Georgia" panose="02040502050405020303" pitchFamily="18" charset="0"/>
            </a:rPr>
            <a:t> THE, 2022)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 err="1">
              <a:latin typeface="Georgia" panose="02040502050405020303" pitchFamily="18" charset="0"/>
            </a:rPr>
            <a:t>Convenis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amb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b="1" kern="1200" dirty="0">
              <a:latin typeface="Georgia" panose="02040502050405020303" pitchFamily="18" charset="0"/>
            </a:rPr>
            <a:t>28 de les 50 </a:t>
          </a:r>
          <a:r>
            <a:rPr lang="es-ES" sz="1600" kern="1200" dirty="0" err="1">
              <a:latin typeface="Georgia" panose="02040502050405020303" pitchFamily="18" charset="0"/>
            </a:rPr>
            <a:t>millors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600" kern="1200" dirty="0" err="1">
              <a:latin typeface="Georgia" panose="02040502050405020303" pitchFamily="18" charset="0"/>
            </a:rPr>
            <a:t>universitats</a:t>
          </a:r>
          <a:r>
            <a:rPr lang="es-ES" sz="1600" kern="1200" dirty="0">
              <a:latin typeface="Georgia" panose="02040502050405020303" pitchFamily="18" charset="0"/>
            </a:rPr>
            <a:t> del </a:t>
          </a:r>
          <a:r>
            <a:rPr lang="es-ES" sz="1600" kern="1200" dirty="0" err="1">
              <a:latin typeface="Georgia" panose="02040502050405020303" pitchFamily="18" charset="0"/>
            </a:rPr>
            <a:t>món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000" i="1" kern="1200" dirty="0">
              <a:latin typeface="Georgia" panose="02040502050405020303" pitchFamily="18" charset="0"/>
            </a:rPr>
            <a:t>(</a:t>
          </a:r>
          <a:r>
            <a:rPr lang="es-ES" sz="1000" i="1" kern="1200" dirty="0" err="1">
              <a:latin typeface="Georgia" panose="02040502050405020303" pitchFamily="18" charset="0"/>
            </a:rPr>
            <a:t>rànquing</a:t>
          </a:r>
          <a:r>
            <a:rPr lang="es-ES" sz="1000" i="1" kern="1200" dirty="0">
              <a:latin typeface="Georgia" panose="02040502050405020303" pitchFamily="18" charset="0"/>
            </a:rPr>
            <a:t> THE, 2022)</a:t>
          </a:r>
        </a:p>
      </dsp:txBody>
      <dsp:txXfrm>
        <a:off x="0" y="360976"/>
        <a:ext cx="8568952" cy="1461600"/>
      </dsp:txXfrm>
    </dsp:sp>
    <dsp:sp modelId="{45FCBF28-A59A-45DF-8ED6-A0C5FEB2442A}">
      <dsp:nvSpPr>
        <dsp:cNvPr id="0" name=""/>
        <dsp:cNvSpPr/>
      </dsp:nvSpPr>
      <dsp:spPr>
        <a:xfrm>
          <a:off x="428447" y="47055"/>
          <a:ext cx="5998266" cy="4320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Comunitat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49536" y="68144"/>
        <a:ext cx="5956088" cy="389822"/>
      </dsp:txXfrm>
    </dsp:sp>
    <dsp:sp modelId="{6F7CC585-5D61-47FD-84C9-D0FFAE474708}">
      <dsp:nvSpPr>
        <dsp:cNvPr id="0" name=""/>
        <dsp:cNvSpPr/>
      </dsp:nvSpPr>
      <dsp:spPr>
        <a:xfrm>
          <a:off x="0" y="2179696"/>
          <a:ext cx="8568952" cy="297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166624" rIns="66504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kern="1200" dirty="0">
              <a:latin typeface="Georgia" panose="02040502050405020303" pitchFamily="18" charset="0"/>
            </a:rPr>
            <a:t>Universitats europees: </a:t>
          </a:r>
          <a:r>
            <a:rPr lang="ca-ES" sz="1600" b="1" kern="1200" dirty="0">
              <a:latin typeface="Georgia" panose="02040502050405020303" pitchFamily="18" charset="0"/>
            </a:rPr>
            <a:t>EUTOPIA </a:t>
          </a:r>
          <a:r>
            <a:rPr lang="ca-ES" sz="1600" kern="1200" dirty="0">
              <a:latin typeface="Georgia" panose="02040502050405020303" pitchFamily="18" charset="0"/>
            </a:rPr>
            <a:t> 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dirty="0">
              <a:latin typeface="Georgia" panose="02040502050405020303" pitchFamily="18" charset="0"/>
            </a:rPr>
            <a:t>Altres xarxes</a:t>
          </a:r>
          <a:r>
            <a:rPr lang="ca-ES" sz="1600" kern="1200" dirty="0">
              <a:latin typeface="Georgia" panose="02040502050405020303" pitchFamily="18" charset="0"/>
            </a:rPr>
            <a:t>: A4U, </a:t>
          </a:r>
          <a:r>
            <a:rPr lang="ca-ES" sz="1600" kern="1200" dirty="0" err="1">
              <a:latin typeface="Georgia" panose="02040502050405020303" pitchFamily="18" charset="0"/>
            </a:rPr>
            <a:t>Europaeum</a:t>
          </a:r>
          <a:r>
            <a:rPr lang="ca-ES" sz="1600" kern="1200" dirty="0">
              <a:latin typeface="Georgia" panose="02040502050405020303" pitchFamily="18" charset="0"/>
            </a:rPr>
            <a:t>, </a:t>
          </a:r>
          <a:r>
            <a:rPr lang="ca-ES" sz="1600" kern="1200" dirty="0" err="1">
              <a:latin typeface="Georgia" panose="02040502050405020303" pitchFamily="18" charset="0"/>
            </a:rPr>
            <a:t>The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Guild</a:t>
          </a:r>
          <a:r>
            <a:rPr lang="ca-ES" sz="1600" kern="1200" dirty="0">
              <a:latin typeface="Georgia" panose="02040502050405020303" pitchFamily="18" charset="0"/>
            </a:rPr>
            <a:t>, ALEUESS, </a:t>
          </a:r>
          <a:r>
            <a:rPr lang="ca-ES" sz="1600" kern="1200" dirty="0" err="1">
              <a:latin typeface="Georgia" panose="02040502050405020303" pitchFamily="18" charset="0"/>
            </a:rPr>
            <a:t>Consortium</a:t>
          </a:r>
          <a:r>
            <a:rPr lang="ca-ES" sz="1600" kern="1200" dirty="0">
              <a:latin typeface="Georgia" panose="02040502050405020303" pitchFamily="18" charset="0"/>
            </a:rPr>
            <a:t> for Advanced </a:t>
          </a:r>
          <a:r>
            <a:rPr lang="ca-ES" sz="1600" kern="1200" dirty="0" err="1">
              <a:latin typeface="Georgia" panose="02040502050405020303" pitchFamily="18" charset="0"/>
            </a:rPr>
            <a:t>Studies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Abroad</a:t>
          </a:r>
          <a:r>
            <a:rPr lang="ca-ES" sz="1600" kern="1200" dirty="0">
              <a:latin typeface="Georgia" panose="02040502050405020303" pitchFamily="18" charset="0"/>
            </a:rPr>
            <a:t> (CASA) 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kern="1200" dirty="0">
              <a:latin typeface="Georgia" panose="02040502050405020303" pitchFamily="18" charset="0"/>
            </a:rPr>
            <a:t>Centre en Polítiques Públiques conjuntament amb la Universitat </a:t>
          </a:r>
          <a:r>
            <a:rPr lang="ca-ES" sz="1600" b="1" kern="1200" dirty="0" err="1">
              <a:latin typeface="Georgia" panose="02040502050405020303" pitchFamily="18" charset="0"/>
            </a:rPr>
            <a:t>Johns</a:t>
          </a:r>
          <a:r>
            <a:rPr lang="ca-ES" sz="1600" b="1" kern="1200" dirty="0">
              <a:latin typeface="Georgia" panose="02040502050405020303" pitchFamily="18" charset="0"/>
            </a:rPr>
            <a:t> Hopkins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000" i="1" kern="1200" dirty="0">
              <a:latin typeface="Georgia" panose="02040502050405020303" pitchFamily="18" charset="0"/>
            </a:rPr>
            <a:t>(des del 2013) </a:t>
          </a:r>
          <a:r>
            <a:rPr lang="ca-ES" sz="1600" kern="1200" dirty="0">
              <a:latin typeface="Georgia" panose="02040502050405020303" pitchFamily="18" charset="0"/>
            </a:rPr>
            <a:t>  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kern="1200" dirty="0">
              <a:latin typeface="Georgia" panose="02040502050405020303" pitchFamily="18" charset="0"/>
            </a:rPr>
            <a:t>Barcelona Centre of </a:t>
          </a:r>
          <a:r>
            <a:rPr lang="ca-ES" sz="1600" kern="1200" dirty="0" err="1">
              <a:latin typeface="Georgia" panose="02040502050405020303" pitchFamily="18" charset="0"/>
            </a:rPr>
            <a:t>European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Studies</a:t>
          </a:r>
          <a:r>
            <a:rPr lang="ca-ES" sz="1600" kern="1200" dirty="0">
              <a:latin typeface="Georgia" panose="02040502050405020303" pitchFamily="18" charset="0"/>
            </a:rPr>
            <a:t> (</a:t>
          </a:r>
          <a:r>
            <a:rPr lang="ca-ES" sz="1600" b="1" kern="1200" dirty="0">
              <a:latin typeface="Georgia" panose="02040502050405020303" pitchFamily="18" charset="0"/>
            </a:rPr>
            <a:t>BACES</a:t>
          </a:r>
          <a:r>
            <a:rPr lang="ca-ES" sz="1600" kern="1200" dirty="0">
              <a:latin typeface="Georgia" panose="02040502050405020303" pitchFamily="18" charset="0"/>
            </a:rPr>
            <a:t>), amb el segell Jean </a:t>
          </a:r>
          <a:r>
            <a:rPr lang="ca-ES" sz="1600" kern="1200" dirty="0" err="1">
              <a:latin typeface="Georgia" panose="02040502050405020303" pitchFamily="18" charset="0"/>
            </a:rPr>
            <a:t>Monnet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dirty="0">
              <a:latin typeface="Georgia" panose="02040502050405020303" pitchFamily="18" charset="0"/>
            </a:rPr>
            <a:t>5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b="1" kern="1200" dirty="0">
              <a:latin typeface="Georgia" panose="02040502050405020303" pitchFamily="18" charset="0"/>
            </a:rPr>
            <a:t>Erasmus </a:t>
          </a:r>
          <a:r>
            <a:rPr lang="ca-ES" sz="1600" b="1" kern="1200" dirty="0" err="1">
              <a:latin typeface="Georgia" panose="02040502050405020303" pitchFamily="18" charset="0"/>
            </a:rPr>
            <a:t>Mundus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Joint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Master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Degrees</a:t>
          </a:r>
          <a:r>
            <a:rPr lang="ca-ES" sz="1600" kern="1200" dirty="0">
              <a:latin typeface="Georgia" panose="02040502050405020303" pitchFamily="18" charset="0"/>
            </a:rPr>
            <a:t>, </a:t>
          </a:r>
          <a:r>
            <a:rPr lang="ca-ES" sz="1600" b="1" kern="1200" dirty="0">
              <a:latin typeface="Georgia" panose="02040502050405020303" pitchFamily="18" charset="0"/>
            </a:rPr>
            <a:t>9 titulacions dobles de màster, 3 titulacions dobles de grau </a:t>
          </a:r>
          <a:r>
            <a:rPr lang="ca-ES" sz="1600" kern="1200" dirty="0">
              <a:latin typeface="Georgia" panose="02040502050405020303" pitchFamily="18" charset="0"/>
            </a:rPr>
            <a:t>(</a:t>
          </a:r>
          <a:r>
            <a:rPr lang="ca-ES" sz="1600" kern="1200" dirty="0" err="1">
              <a:latin typeface="Georgia" panose="02040502050405020303" pitchFamily="18" charset="0"/>
            </a:rPr>
            <a:t>Kings</a:t>
          </a:r>
          <a:r>
            <a:rPr lang="ca-ES" sz="1600" kern="1200" dirty="0">
              <a:latin typeface="Georgia" panose="02040502050405020303" pitchFamily="18" charset="0"/>
            </a:rPr>
            <a:t>’ </a:t>
          </a:r>
          <a:r>
            <a:rPr lang="ca-ES" sz="1600" kern="1200" dirty="0" err="1">
              <a:latin typeface="Georgia" panose="02040502050405020303" pitchFamily="18" charset="0"/>
            </a:rPr>
            <a:t>College</a:t>
          </a:r>
          <a:r>
            <a:rPr lang="ca-ES" sz="1600" kern="1200" dirty="0">
              <a:latin typeface="Georgia" panose="02040502050405020303" pitchFamily="18" charset="0"/>
            </a:rPr>
            <a:t> de Londres, </a:t>
          </a:r>
          <a:r>
            <a:rPr lang="ca-ES" sz="1600" kern="1200" dirty="0" err="1">
              <a:latin typeface="Georgia" panose="02040502050405020303" pitchFamily="18" charset="0"/>
            </a:rPr>
            <a:t>Higher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School</a:t>
          </a:r>
          <a:r>
            <a:rPr lang="ca-ES" sz="1600" kern="1200" dirty="0">
              <a:latin typeface="Georgia" panose="02040502050405020303" pitchFamily="18" charset="0"/>
            </a:rPr>
            <a:t> of </a:t>
          </a:r>
          <a:r>
            <a:rPr lang="ca-ES" sz="1600" kern="1200" dirty="0" err="1">
              <a:latin typeface="Georgia" panose="02040502050405020303" pitchFamily="18" charset="0"/>
            </a:rPr>
            <a:t>Economics</a:t>
          </a:r>
          <a:r>
            <a:rPr lang="ca-ES" sz="1600" kern="1200" dirty="0">
              <a:latin typeface="Georgia" panose="02040502050405020303" pitchFamily="18" charset="0"/>
            </a:rPr>
            <a:t> a Sant Petersburg i </a:t>
          </a:r>
          <a:r>
            <a:rPr lang="ca-ES" sz="1600" kern="1200" dirty="0" err="1">
              <a:latin typeface="Georgia" panose="02040502050405020303" pitchFamily="18" charset="0"/>
            </a:rPr>
            <a:t>Tolouse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en-GB" sz="1600" kern="1200" dirty="0">
              <a:latin typeface="Georgia" panose="02040502050405020303" pitchFamily="18" charset="0"/>
            </a:rPr>
            <a:t>School of Economics)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kern="1200" spc="-50" baseline="0" dirty="0">
              <a:latin typeface="Georgia" panose="02040502050405020303" pitchFamily="18" charset="0"/>
            </a:rPr>
            <a:t>Programes internacionals: Barcelona International </a:t>
          </a:r>
          <a:r>
            <a:rPr lang="ca-ES" sz="1600" kern="1200" spc="-50" baseline="0" dirty="0" err="1">
              <a:latin typeface="Georgia" panose="02040502050405020303" pitchFamily="18" charset="0"/>
            </a:rPr>
            <a:t>Summer</a:t>
          </a:r>
          <a:r>
            <a:rPr lang="ca-ES" sz="1600" kern="1200" spc="-50" baseline="0" dirty="0">
              <a:latin typeface="Georgia" panose="02040502050405020303" pitchFamily="18" charset="0"/>
            </a:rPr>
            <a:t> </a:t>
          </a:r>
          <a:r>
            <a:rPr lang="ca-ES" sz="1600" kern="1200" spc="-50" baseline="0" dirty="0" err="1">
              <a:latin typeface="Georgia" panose="02040502050405020303" pitchFamily="18" charset="0"/>
            </a:rPr>
            <a:t>School</a:t>
          </a:r>
          <a:r>
            <a:rPr lang="ca-ES" sz="1600" kern="1200" spc="-50" baseline="0" dirty="0">
              <a:latin typeface="Georgia" panose="02040502050405020303" pitchFamily="18" charset="0"/>
            </a:rPr>
            <a:t> (</a:t>
          </a:r>
          <a:r>
            <a:rPr lang="ca-ES" sz="1600" b="1" kern="1200" spc="-50" baseline="0" dirty="0">
              <a:latin typeface="Georgia" panose="02040502050405020303" pitchFamily="18" charset="0"/>
            </a:rPr>
            <a:t>BISS</a:t>
          </a:r>
          <a:r>
            <a:rPr lang="ca-ES" sz="1600" kern="1200" spc="-50" baseline="0" dirty="0">
              <a:latin typeface="Georgia" panose="02040502050405020303" pitchFamily="18" charset="0"/>
            </a:rPr>
            <a:t>), </a:t>
          </a:r>
          <a:r>
            <a:rPr lang="es-ES" sz="1600" kern="1200" spc="-50" baseline="0" dirty="0">
              <a:latin typeface="Georgia" panose="02040502050405020303" pitchFamily="18" charset="0"/>
            </a:rPr>
            <a:t>Barcelona </a:t>
          </a:r>
          <a:r>
            <a:rPr lang="es-ES" sz="1600" kern="1200" spc="-50" baseline="0" dirty="0" err="1">
              <a:latin typeface="Georgia" panose="02040502050405020303" pitchFamily="18" charset="0"/>
            </a:rPr>
            <a:t>Program</a:t>
          </a:r>
          <a:r>
            <a:rPr lang="es-ES" sz="1600" kern="1200" spc="-50" baseline="0" dirty="0">
              <a:latin typeface="Georgia" panose="02040502050405020303" pitchFamily="18" charset="0"/>
            </a:rPr>
            <a:t> </a:t>
          </a:r>
          <a:r>
            <a:rPr lang="es-ES" sz="1600" kern="1200" spc="-50" baseline="0" dirty="0" err="1">
              <a:latin typeface="Georgia" panose="02040502050405020303" pitchFamily="18" charset="0"/>
            </a:rPr>
            <a:t>for</a:t>
          </a:r>
          <a:r>
            <a:rPr lang="es-ES" sz="1600" kern="1200" spc="-50" baseline="0" dirty="0">
              <a:latin typeface="Georgia" panose="02040502050405020303" pitchFamily="18" charset="0"/>
            </a:rPr>
            <a:t> </a:t>
          </a:r>
          <a:r>
            <a:rPr lang="es-ES" sz="1600" kern="1200" spc="-50" baseline="0" dirty="0" err="1">
              <a:latin typeface="Georgia" panose="02040502050405020303" pitchFamily="18" charset="0"/>
            </a:rPr>
            <a:t>Interdisciplinary</a:t>
          </a:r>
          <a:r>
            <a:rPr lang="es-ES" sz="1600" kern="1200" spc="-50" baseline="0" dirty="0">
              <a:latin typeface="Georgia" panose="02040502050405020303" pitchFamily="18" charset="0"/>
            </a:rPr>
            <a:t> </a:t>
          </a:r>
          <a:r>
            <a:rPr lang="es-ES" sz="1600" kern="1200" spc="-50" baseline="0" dirty="0" err="1">
              <a:latin typeface="Georgia" panose="02040502050405020303" pitchFamily="18" charset="0"/>
            </a:rPr>
            <a:t>Studies</a:t>
          </a:r>
          <a:r>
            <a:rPr lang="es-ES" sz="1600" kern="1200" spc="-50" baseline="0" dirty="0">
              <a:latin typeface="Georgia" panose="02040502050405020303" pitchFamily="18" charset="0"/>
            </a:rPr>
            <a:t> (</a:t>
          </a:r>
          <a:r>
            <a:rPr lang="es-ES" sz="1600" b="1" kern="1200" spc="-50" baseline="0" dirty="0" err="1">
              <a:latin typeface="Georgia" panose="02040502050405020303" pitchFamily="18" charset="0"/>
            </a:rPr>
            <a:t>BaPIS</a:t>
          </a:r>
          <a:r>
            <a:rPr lang="es-ES" sz="1600" kern="1200" spc="-50" baseline="0" dirty="0">
              <a:latin typeface="Georgia" panose="02040502050405020303" pitchFamily="18" charset="0"/>
            </a:rPr>
            <a:t>)</a:t>
          </a:r>
          <a:r>
            <a:rPr lang="ca-ES" sz="1600" kern="1200" spc="-50" baseline="0" dirty="0">
              <a:latin typeface="Georgia" panose="02040502050405020303" pitchFamily="18" charset="0"/>
            </a:rPr>
            <a:t> i </a:t>
          </a:r>
          <a:r>
            <a:rPr lang="ca-ES" sz="1600" b="0" kern="1200" spc="-50" baseline="0" dirty="0">
              <a:latin typeface="Georgia" panose="02040502050405020303" pitchFamily="18" charset="0"/>
            </a:rPr>
            <a:t>International Business </a:t>
          </a:r>
          <a:r>
            <a:rPr lang="ca-ES" sz="1600" b="0" kern="1200" spc="-50" baseline="0" dirty="0" err="1">
              <a:latin typeface="Georgia" panose="02040502050405020303" pitchFamily="18" charset="0"/>
            </a:rPr>
            <a:t>Program</a:t>
          </a:r>
          <a:r>
            <a:rPr lang="ca-ES" sz="1600" b="0" kern="1200" spc="-50" baseline="0" dirty="0">
              <a:latin typeface="Georgia" panose="02040502050405020303" pitchFamily="18" charset="0"/>
            </a:rPr>
            <a:t> </a:t>
          </a:r>
          <a:r>
            <a:rPr lang="ca-ES" sz="1600" b="1" kern="1200" spc="-50" baseline="0" dirty="0">
              <a:latin typeface="Georgia" panose="02040502050405020303" pitchFamily="18" charset="0"/>
            </a:rPr>
            <a:t>(IBP)</a:t>
          </a:r>
          <a:endParaRPr lang="es-ES" sz="1600" b="1" kern="1200" spc="-50" baseline="0" dirty="0">
            <a:latin typeface="Georgia" panose="02040502050405020303" pitchFamily="18" charset="0"/>
          </a:endParaRPr>
        </a:p>
      </dsp:txBody>
      <dsp:txXfrm>
        <a:off x="0" y="2179696"/>
        <a:ext cx="8568952" cy="2973600"/>
      </dsp:txXfrm>
    </dsp:sp>
    <dsp:sp modelId="{7182F0B0-E340-4B70-997E-7BECB46F099A}">
      <dsp:nvSpPr>
        <dsp:cNvPr id="0" name=""/>
        <dsp:cNvSpPr/>
      </dsp:nvSpPr>
      <dsp:spPr>
        <a:xfrm>
          <a:off x="428447" y="1865776"/>
          <a:ext cx="5998266" cy="43200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Projectes</a:t>
          </a:r>
          <a:r>
            <a:rPr lang="es-ES" sz="2400" b="1" kern="1200" dirty="0">
              <a:latin typeface="Georgia" panose="02040502050405020303" pitchFamily="18" charset="0"/>
            </a:rPr>
            <a:t> </a:t>
          </a:r>
          <a:r>
            <a:rPr lang="es-ES" sz="2400" b="1" kern="1200" dirty="0" err="1">
              <a:latin typeface="Georgia" panose="02040502050405020303" pitchFamily="18" charset="0"/>
            </a:rPr>
            <a:t>innovadors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49536" y="1886865"/>
        <a:ext cx="5956088" cy="389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5A50F-2A24-474A-BEF5-AF4D958C43B9}" type="datetimeFigureOut">
              <a:rPr lang="es-ES" smtClean="0"/>
              <a:t>10/06/2022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FD446-97F3-4922-9350-8BCCFC98C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128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B00E9-71CA-4555-A1CD-B4F0F3F0F45C}" type="datetimeFigureOut">
              <a:rPr lang="es-ES" smtClean="0"/>
              <a:t>10/06/2022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40AE3-64DD-4C21-B436-D7881A5390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110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10/06/2022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10/06/2022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EB43-F0EB-4FCF-AEF2-0938A5CBA88E}" type="datetimeFigureOut">
              <a:rPr lang="es-ES" smtClean="0"/>
              <a:pPr/>
              <a:t>10/06/2022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erc.europa.eu/index.cf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55576" y="764704"/>
            <a:ext cx="7632848" cy="255454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4000" dirty="0" err="1">
                <a:solidFill>
                  <a:srgbClr val="C00000"/>
                </a:solidFill>
                <a:latin typeface="Georgia" pitchFamily="18" charset="0"/>
              </a:rPr>
              <a:t>Qüestionar</a:t>
            </a:r>
            <a:r>
              <a:rPr lang="es-ES" sz="4000" dirty="0">
                <a:solidFill>
                  <a:srgbClr val="C00000"/>
                </a:solidFill>
                <a:latin typeface="Georgia" pitchFamily="18" charset="0"/>
              </a:rPr>
              <a:t>. </a:t>
            </a:r>
          </a:p>
          <a:p>
            <a:r>
              <a:rPr lang="es-ES" sz="4000" dirty="0" err="1">
                <a:solidFill>
                  <a:srgbClr val="C00000"/>
                </a:solidFill>
                <a:latin typeface="Georgia" pitchFamily="18" charset="0"/>
              </a:rPr>
              <a:t>Avançar</a:t>
            </a:r>
            <a:r>
              <a:rPr lang="es-ES" sz="4000" dirty="0">
                <a:solidFill>
                  <a:srgbClr val="C00000"/>
                </a:solidFill>
                <a:latin typeface="Georgia" pitchFamily="18" charset="0"/>
              </a:rPr>
              <a:t>. </a:t>
            </a:r>
          </a:p>
          <a:p>
            <a:r>
              <a:rPr lang="es-ES" sz="4000" dirty="0">
                <a:solidFill>
                  <a:srgbClr val="C00000"/>
                </a:solidFill>
                <a:latin typeface="Georgia" pitchFamily="18" charset="0"/>
              </a:rPr>
              <a:t>Transformar.</a:t>
            </a:r>
          </a:p>
          <a:p>
            <a:endParaRPr lang="es-ES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156012"/>
            <a:ext cx="7632848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dirty="0" err="1">
                <a:solidFill>
                  <a:srgbClr val="C00000"/>
                </a:solidFill>
                <a:latin typeface="Georgia" pitchFamily="18" charset="0"/>
              </a:rPr>
              <a:t>Maig</a:t>
            </a:r>
            <a:r>
              <a:rPr lang="es-ES">
                <a:solidFill>
                  <a:srgbClr val="C00000"/>
                </a:solidFill>
                <a:latin typeface="Georgia" pitchFamily="18" charset="0"/>
              </a:rPr>
              <a:t> 2022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Vocació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internacional: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alguns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indicadors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698685527"/>
              </p:ext>
            </p:extLst>
          </p:nvPr>
        </p:nvGraphicFramePr>
        <p:xfrm>
          <a:off x="323528" y="1196752"/>
          <a:ext cx="85689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4991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Vocació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internacional: mapa de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convenis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ca-ES" sz="1400" dirty="0">
                <a:solidFill>
                  <a:srgbClr val="C00000"/>
                </a:solidFill>
                <a:latin typeface="Verdana" pitchFamily="34" charset="0"/>
              </a:rPr>
              <a:t>(2021-2022)</a:t>
            </a:r>
            <a:endParaRPr lang="es-ES" sz="1400" dirty="0">
              <a:solidFill>
                <a:srgbClr val="C00000"/>
              </a:solidFill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57341"/>
            <a:ext cx="8964488" cy="416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091012"/>
              </p:ext>
            </p:extLst>
          </p:nvPr>
        </p:nvGraphicFramePr>
        <p:xfrm>
          <a:off x="1392102" y="3138761"/>
          <a:ext cx="1872208" cy="3435944"/>
        </p:xfrm>
        <a:graphic>
          <a:graphicData uri="http://schemas.openxmlformats.org/drawingml/2006/table">
            <a:tbl>
              <a:tblPr/>
              <a:tblGrid>
                <a:gridCol w="1424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AMÈRICA LLATINA (80)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Brasil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845254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Mèxic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Argentina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Xile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Cuba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Colòmbia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Perú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633462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Nicaragua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679636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Uruguai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Equador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042363"/>
                  </a:ext>
                </a:extLst>
              </a:tr>
              <a:tr h="26659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Bolívia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just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Rep.</a:t>
                      </a:r>
                      <a:r>
                        <a:rPr lang="ca-ES" sz="1200" b="0" i="0" u="none" strike="noStrike" baseline="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Dominicana</a:t>
                      </a:r>
                    </a:p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Costa</a:t>
                      </a:r>
                      <a:r>
                        <a:rPr lang="ca-ES" sz="1200" b="0" i="0" u="none" strike="noStrike" baseline="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Rica</a:t>
                      </a:r>
                    </a:p>
                    <a:p>
                      <a:pPr algn="l" fontAlgn="b"/>
                      <a:r>
                        <a:rPr lang="ca-ES" sz="1200" b="0" i="0" u="none" strike="noStrike" baseline="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Puerto Rico</a:t>
                      </a:r>
                      <a:endParaRPr lang="ca-ES" sz="1200" b="0" i="0" u="none" strike="noStrike" noProof="0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Veneçuela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785830"/>
              </p:ext>
            </p:extLst>
          </p:nvPr>
        </p:nvGraphicFramePr>
        <p:xfrm>
          <a:off x="4139952" y="4437112"/>
          <a:ext cx="2808312" cy="1722120"/>
        </p:xfrm>
        <a:graphic>
          <a:graphicData uri="http://schemas.openxmlformats.org/drawingml/2006/table">
            <a:tbl>
              <a:tblPr/>
              <a:tblGrid>
                <a:gridCol w="991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88">
                  <a:extLst>
                    <a:ext uri="{9D8B030D-6E8A-4147-A177-3AD203B41FA5}">
                      <a16:colId xmlns:a16="http://schemas.microsoft.com/office/drawing/2014/main" val="3002604174"/>
                    </a:ext>
                  </a:extLst>
                </a:gridCol>
                <a:gridCol w="1041271">
                  <a:extLst>
                    <a:ext uri="{9D8B030D-6E8A-4147-A177-3AD203B41FA5}">
                      <a16:colId xmlns:a16="http://schemas.microsoft.com/office/drawing/2014/main" val="2458000349"/>
                    </a:ext>
                  </a:extLst>
                </a:gridCol>
                <a:gridCol w="41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kern="120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ÀFRICA I ORIENT MITJÀ </a:t>
                      </a:r>
                    </a:p>
                    <a:p>
                      <a:pPr algn="ctr" fontAlgn="b"/>
                      <a:r>
                        <a:rPr lang="ca-ES" sz="1200" b="1" i="0" u="none" strike="noStrike" kern="120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(40)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Iran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Marroc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782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Turquia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Tuníssia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490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Botsuana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Palestina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7266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Sud-àfrica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Emirats Àrabs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Israel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Qatar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Namíbia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Etiopía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Líban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Nigèria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306624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52947"/>
              </p:ext>
            </p:extLst>
          </p:nvPr>
        </p:nvGraphicFramePr>
        <p:xfrm>
          <a:off x="683568" y="2087512"/>
          <a:ext cx="1944216" cy="760095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AMÈRICA</a:t>
                      </a:r>
                      <a:r>
                        <a:rPr lang="ca-ES" sz="1200" b="1" i="0" u="none" strike="noStrike" baseline="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DEL NORD</a:t>
                      </a:r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(50)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Estats Units d’Amèrica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Canadà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57655"/>
              </p:ext>
            </p:extLst>
          </p:nvPr>
        </p:nvGraphicFramePr>
        <p:xfrm>
          <a:off x="7367054" y="3573016"/>
          <a:ext cx="1475655" cy="3068955"/>
        </p:xfrm>
        <a:graphic>
          <a:graphicData uri="http://schemas.openxmlformats.org/drawingml/2006/table">
            <a:tbl>
              <a:tblPr/>
              <a:tblGrid>
                <a:gridCol w="114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ÀSIA PACÍFIC (64)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Xina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0003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Índia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Japó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338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Indonèsia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77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Austràlia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Corea del Sud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Tailàndia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976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Malàisia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4272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Hong Kong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Taiwan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Vietnam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41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Filipines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Nova Zelanda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Singapur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556928"/>
              </p:ext>
            </p:extLst>
          </p:nvPr>
        </p:nvGraphicFramePr>
        <p:xfrm>
          <a:off x="4499992" y="1024506"/>
          <a:ext cx="2808312" cy="2875406"/>
        </p:xfrm>
        <a:graphic>
          <a:graphicData uri="http://schemas.openxmlformats.org/drawingml/2006/table">
            <a:tbl>
              <a:tblPr/>
              <a:tblGrid>
                <a:gridCol w="91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EUROPA </a:t>
                      </a:r>
                    </a:p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(249)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França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Irlanda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Regne Unit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Polònia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Alemanya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37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Portugal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Itàlia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República Txeca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Holanda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Grècia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Bèlgica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Letònia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Rússia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Romania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Àustria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Hongria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Suïssa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Croàcia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Suècia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Eslovènia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Noruega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Estònia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Dinamarca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Sèrbia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Finlàndia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Islàndia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007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/>
          <p:cNvSpPr txBox="1"/>
          <p:nvPr/>
        </p:nvSpPr>
        <p:spPr>
          <a:xfrm>
            <a:off x="7020272" y="6263734"/>
            <a:ext cx="14761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100" dirty="0">
                <a:latin typeface="Georgia" panose="02040502050405020303" pitchFamily="18" charset="0"/>
              </a:rPr>
              <a:t>Vídeo institucional</a:t>
            </a:r>
            <a:endParaRPr lang="es-ES" sz="1100" dirty="0">
              <a:latin typeface="Georgia" panose="02040502050405020303" pitchFamily="18" charset="0"/>
            </a:endParaRPr>
          </a:p>
        </p:txBody>
      </p:sp>
      <p:pic>
        <p:nvPicPr>
          <p:cNvPr id="5" name="Imagen 4" descr="Código QR&#10;&#10;Descripción generada automáticamente">
            <a:extLst>
              <a:ext uri="{FF2B5EF4-FFF2-40B4-BE49-F238E27FC236}">
                <a16:creationId xmlns:a16="http://schemas.microsoft.com/office/drawing/2014/main" id="{C960BD47-3367-4275-A781-BEEBA02373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231" y="5269529"/>
            <a:ext cx="994205" cy="9942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Una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universitat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jove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331640" y="2132857"/>
            <a:ext cx="6408712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La UPF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és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una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universitat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latin typeface="Georgia" pitchFamily="18" charset="0"/>
              </a:rPr>
              <a:t>pública, internacional i intensiva en recerca. 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Fundada el 1990, en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poc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temps</a:t>
            </a:r>
            <a:r>
              <a:rPr lang="es-ES" sz="20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s'ha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situat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al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nivell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de les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millors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universitats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europees</a:t>
            </a:r>
            <a:endParaRPr lang="ca-ES" sz="20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Una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universitat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de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qualitat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4" name="Agrupa 10"/>
          <p:cNvGrpSpPr/>
          <p:nvPr/>
        </p:nvGrpSpPr>
        <p:grpSpPr>
          <a:xfrm>
            <a:off x="1358474" y="1550889"/>
            <a:ext cx="7400233" cy="4063998"/>
            <a:chOff x="1417430" y="1270516"/>
            <a:chExt cx="7552050" cy="4063998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3080206" y="1270516"/>
              <a:ext cx="5889274" cy="406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lvl="1">
                <a:lnSpc>
                  <a:spcPct val="125000"/>
                </a:lnSpc>
                <a:buClr>
                  <a:srgbClr val="C11515"/>
                </a:buClr>
                <a:buSzPct val="120000"/>
                <a:buFont typeface="Wingdings" pitchFamily="2" charset="2"/>
                <a:buChar char="ü"/>
                <a:tabLst>
                  <a:tab pos="265113" algn="l"/>
                </a:tabLst>
              </a:pPr>
              <a:r>
                <a:rPr lang="ca-ES" sz="1600" dirty="0">
                  <a:latin typeface="Georgia" pitchFamily="18" charset="0"/>
                </a:rPr>
                <a:t> Rànquing </a:t>
              </a:r>
              <a:r>
                <a:rPr lang="ca-ES" sz="1600" i="1" dirty="0" err="1">
                  <a:latin typeface="Georgia" pitchFamily="18" charset="0"/>
                </a:rPr>
                <a:t>Times</a:t>
              </a:r>
              <a:r>
                <a:rPr lang="ca-ES" sz="1600" i="1" dirty="0">
                  <a:latin typeface="Georgia" pitchFamily="18" charset="0"/>
                </a:rPr>
                <a:t> </a:t>
              </a:r>
              <a:r>
                <a:rPr lang="ca-ES" sz="1600" i="1" dirty="0" err="1">
                  <a:latin typeface="Georgia" pitchFamily="18" charset="0"/>
                </a:rPr>
                <a:t>Higher</a:t>
              </a:r>
              <a:r>
                <a:rPr lang="ca-ES" sz="1600" i="1" dirty="0">
                  <a:latin typeface="Georgia" pitchFamily="18" charset="0"/>
                </a:rPr>
                <a:t> </a:t>
              </a:r>
              <a:r>
                <a:rPr lang="ca-ES" sz="1600" i="1" dirty="0" err="1">
                  <a:latin typeface="Georgia" pitchFamily="18" charset="0"/>
                </a:rPr>
                <a:t>Education</a:t>
              </a:r>
              <a:r>
                <a:rPr lang="ca-ES" sz="1600" i="1" dirty="0">
                  <a:latin typeface="Georgia" pitchFamily="18" charset="0"/>
                </a:rPr>
                <a:t>  </a:t>
              </a:r>
              <a:r>
                <a:rPr lang="ca-ES" sz="1600" dirty="0">
                  <a:latin typeface="Georgia" pitchFamily="18" charset="0"/>
                </a:rPr>
                <a:t>(2022): </a:t>
              </a:r>
            </a:p>
            <a:p>
              <a:pPr marL="628650" indent="-285750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355600" algn="l"/>
                  <a:tab pos="533400" algn="l"/>
                  <a:tab pos="622300" algn="l"/>
                </a:tabLst>
              </a:pPr>
              <a:r>
                <a:rPr lang="es-ES" sz="1600" dirty="0">
                  <a:latin typeface="Georgia" pitchFamily="18" charset="0"/>
                </a:rPr>
                <a:t>1a. </a:t>
              </a:r>
              <a:r>
                <a:rPr lang="es-ES" sz="1600" dirty="0" err="1">
                  <a:latin typeface="Georgia" pitchFamily="18" charset="0"/>
                </a:rPr>
                <a:t>universitat</a:t>
              </a:r>
              <a:r>
                <a:rPr lang="es-ES" sz="1600" dirty="0">
                  <a:latin typeface="Georgia" pitchFamily="18" charset="0"/>
                </a:rPr>
                <a:t> </a:t>
              </a:r>
              <a:r>
                <a:rPr lang="es-ES" sz="1600" dirty="0" err="1">
                  <a:latin typeface="Georgia" pitchFamily="18" charset="0"/>
                </a:rPr>
                <a:t>espanyola</a:t>
              </a:r>
              <a:r>
                <a:rPr lang="es-ES" sz="1600" dirty="0">
                  <a:latin typeface="Georgia" pitchFamily="18" charset="0"/>
                </a:rPr>
                <a:t> (156 </a:t>
              </a:r>
              <a:r>
                <a:rPr lang="es-ES" sz="1600" dirty="0" err="1">
                  <a:latin typeface="Georgia" pitchFamily="18" charset="0"/>
                </a:rPr>
                <a:t>món</a:t>
              </a:r>
              <a:r>
                <a:rPr lang="es-ES" sz="1600" dirty="0">
                  <a:latin typeface="Georgia" pitchFamily="18" charset="0"/>
                </a:rPr>
                <a:t> i 69 europea) </a:t>
              </a:r>
            </a:p>
            <a:p>
              <a:pPr marL="641350" indent="-285750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533400" algn="l"/>
                  <a:tab pos="622300" algn="l"/>
                </a:tabLst>
              </a:pPr>
              <a:r>
                <a:rPr lang="ca-ES" sz="1600" dirty="0">
                  <a:latin typeface="Georgia" pitchFamily="18" charset="0"/>
                </a:rPr>
                <a:t>1</a:t>
              </a:r>
              <a:r>
                <a:rPr lang="es-ES" sz="1600" dirty="0">
                  <a:latin typeface="Georgia" pitchFamily="18" charset="0"/>
                </a:rPr>
                <a:t>6a.  </a:t>
              </a:r>
              <a:r>
                <a:rPr lang="es-ES" sz="1600" dirty="0" err="1">
                  <a:latin typeface="Georgia" pitchFamily="18" charset="0"/>
                </a:rPr>
                <a:t>millor</a:t>
              </a:r>
              <a:r>
                <a:rPr lang="es-ES" sz="1600" dirty="0">
                  <a:latin typeface="Georgia" pitchFamily="18" charset="0"/>
                </a:rPr>
                <a:t> </a:t>
              </a:r>
              <a:r>
                <a:rPr lang="es-ES" sz="1600" dirty="0" err="1">
                  <a:latin typeface="Georgia" pitchFamily="18" charset="0"/>
                </a:rPr>
                <a:t>universitat</a:t>
              </a:r>
              <a:r>
                <a:rPr lang="es-ES" sz="1600" dirty="0">
                  <a:latin typeface="Georgia" pitchFamily="18" charset="0"/>
                </a:rPr>
                <a:t> del </a:t>
              </a:r>
              <a:r>
                <a:rPr lang="es-ES" sz="1600" dirty="0" err="1">
                  <a:latin typeface="Georgia" pitchFamily="18" charset="0"/>
                </a:rPr>
                <a:t>món</a:t>
              </a:r>
              <a:r>
                <a:rPr lang="es-ES" sz="1600" dirty="0">
                  <a:latin typeface="Georgia" pitchFamily="18" charset="0"/>
                </a:rPr>
                <a:t> entre les de </a:t>
              </a:r>
              <a:r>
                <a:rPr lang="es-ES" sz="1600" dirty="0" err="1">
                  <a:latin typeface="Georgia" pitchFamily="18" charset="0"/>
                </a:rPr>
                <a:t>menys</a:t>
              </a:r>
              <a:r>
                <a:rPr lang="es-ES" sz="1600" dirty="0">
                  <a:latin typeface="Georgia" pitchFamily="18" charset="0"/>
                </a:rPr>
                <a:t> de 50 </a:t>
              </a:r>
              <a:r>
                <a:rPr lang="es-ES" sz="1600" dirty="0" err="1">
                  <a:latin typeface="Georgia" pitchFamily="18" charset="0"/>
                </a:rPr>
                <a:t>anys</a:t>
              </a:r>
              <a:r>
                <a:rPr lang="es-ES" sz="1600" dirty="0">
                  <a:latin typeface="Georgia" pitchFamily="18" charset="0"/>
                </a:rPr>
                <a:t> </a:t>
              </a:r>
            </a:p>
            <a:p>
              <a:pPr marL="355600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533400" algn="l"/>
                  <a:tab pos="622300" algn="l"/>
                </a:tabLst>
              </a:pPr>
              <a:r>
                <a:rPr lang="ca-ES" sz="1600" dirty="0">
                  <a:latin typeface="Georgia" pitchFamily="18" charset="0"/>
                </a:rPr>
                <a:t>	</a:t>
              </a:r>
            </a:p>
            <a:p>
              <a:pPr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Wingdings" pitchFamily="2" charset="2"/>
                <a:buChar char="ü"/>
                <a:tabLst>
                  <a:tab pos="266700" algn="l"/>
                </a:tabLst>
              </a:pPr>
              <a:r>
                <a:rPr lang="es-ES" sz="1600" dirty="0">
                  <a:latin typeface="Georgia" pitchFamily="18" charset="0"/>
                </a:rPr>
                <a:t> U-Ranking (</a:t>
              </a:r>
              <a:r>
                <a:rPr lang="es-ES" sz="1600" dirty="0" err="1">
                  <a:latin typeface="Georgia" pitchFamily="18" charset="0"/>
                </a:rPr>
                <a:t>Fundació</a:t>
              </a:r>
              <a:r>
                <a:rPr lang="es-ES" sz="1600" dirty="0">
                  <a:latin typeface="Georgia" pitchFamily="18" charset="0"/>
                </a:rPr>
                <a:t> BBVA i </a:t>
              </a:r>
              <a:r>
                <a:rPr lang="es-ES" sz="1600" dirty="0" err="1">
                  <a:latin typeface="Georgia" pitchFamily="18" charset="0"/>
                </a:rPr>
                <a:t>Ivie</a:t>
              </a:r>
              <a:r>
                <a:rPr lang="es-ES" sz="1600" dirty="0">
                  <a:latin typeface="Georgia" pitchFamily="18" charset="0"/>
                </a:rPr>
                <a:t>, 2021): </a:t>
              </a:r>
            </a:p>
            <a:p>
              <a:pPr marL="742950" lvl="1" indent="-285750"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265113" algn="l"/>
                </a:tabLst>
              </a:pPr>
              <a:r>
                <a:rPr lang="es-ES" sz="1600" dirty="0">
                  <a:latin typeface="Georgia" pitchFamily="18" charset="0"/>
                </a:rPr>
                <a:t>1a. </a:t>
              </a:r>
              <a:r>
                <a:rPr lang="es-ES" sz="1600" dirty="0" err="1">
                  <a:latin typeface="Georgia" pitchFamily="18" charset="0"/>
                </a:rPr>
                <a:t>universitat</a:t>
              </a:r>
              <a:r>
                <a:rPr lang="es-ES" sz="1600" dirty="0">
                  <a:latin typeface="Georgia" pitchFamily="18" charset="0"/>
                </a:rPr>
                <a:t> </a:t>
              </a:r>
              <a:r>
                <a:rPr lang="es-ES" sz="1600" dirty="0" err="1">
                  <a:latin typeface="Georgia" pitchFamily="18" charset="0"/>
                </a:rPr>
                <a:t>espanyola</a:t>
              </a:r>
              <a:r>
                <a:rPr lang="es-ES" sz="1600" dirty="0">
                  <a:latin typeface="Georgia" pitchFamily="18" charset="0"/>
                </a:rPr>
                <a:t> des del 2013</a:t>
              </a:r>
            </a:p>
            <a:p>
              <a:pPr algn="just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265113" algn="l"/>
                </a:tabLst>
              </a:pPr>
              <a:endParaRPr lang="ca-ES" sz="1600" dirty="0">
                <a:latin typeface="Georgia" pitchFamily="18" charset="0"/>
              </a:endParaRPr>
            </a:p>
            <a:p>
              <a:pPr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Wingdings" pitchFamily="2" charset="2"/>
                <a:buChar char="ü"/>
                <a:tabLst>
                  <a:tab pos="265113" algn="l"/>
                </a:tabLst>
              </a:pPr>
              <a:r>
                <a:rPr lang="ca-ES" sz="1600" dirty="0">
                  <a:latin typeface="Georgia" pitchFamily="18" charset="0"/>
                </a:rPr>
                <a:t> Recerca d’excel·lència: </a:t>
              </a:r>
            </a:p>
            <a:p>
              <a:pPr marL="646113" indent="-285750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534988" algn="l"/>
                  <a:tab pos="622300" algn="l"/>
                </a:tabLst>
              </a:pPr>
              <a:r>
                <a:rPr lang="ca-ES" sz="1600" dirty="0">
                  <a:latin typeface="Georgia" pitchFamily="18" charset="0"/>
                </a:rPr>
                <a:t>85,6 milions i participació en 176 projectes en programes europeus (H2020) en el període 2014-2020</a:t>
              </a:r>
            </a:p>
            <a:p>
              <a:pPr marL="646113" indent="-285750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534988" algn="l"/>
                  <a:tab pos="622300" algn="l"/>
                </a:tabLst>
              </a:pPr>
              <a:r>
                <a:rPr lang="ca-ES" sz="1600" dirty="0">
                  <a:latin typeface="Georgia" pitchFamily="18" charset="0"/>
                </a:rPr>
                <a:t>Consell Europeu de la Recerca: 1a universitat espanyola</a:t>
              </a:r>
            </a:p>
          </p:txBody>
        </p:sp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7430" y="1420435"/>
              <a:ext cx="936625" cy="80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2" descr="European Research Council logo">
              <a:hlinkClick r:id="rId4" tooltip="European Research Council"/>
            </p:cNvPr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3046" y="4035444"/>
              <a:ext cx="833438" cy="841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5846" y="2732495"/>
              <a:ext cx="857256" cy="952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87176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1484784"/>
            <a:ext cx="7560840" cy="409342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Grau:</a:t>
            </a:r>
            <a:r>
              <a:rPr lang="es-ES" sz="2000" dirty="0">
                <a:latin typeface="Georgia" panose="02040502050405020303" pitchFamily="18" charset="0"/>
              </a:rPr>
              <a:t> 10.345 </a:t>
            </a:r>
            <a:r>
              <a:rPr lang="es-ES" sz="2000" dirty="0" err="1">
                <a:latin typeface="Georgia" panose="02040502050405020303" pitchFamily="18" charset="0"/>
              </a:rPr>
              <a:t>estudiants</a:t>
            </a:r>
            <a:r>
              <a:rPr lang="es-ES" sz="2000" dirty="0">
                <a:latin typeface="Georgia" panose="02040502050405020303" pitchFamily="18" charset="0"/>
              </a:rPr>
              <a:t> en 27 programes  (</a:t>
            </a:r>
            <a:r>
              <a:rPr lang="es-ES" sz="2000" dirty="0" err="1">
                <a:latin typeface="Georgia" panose="02040502050405020303" pitchFamily="18" charset="0"/>
              </a:rPr>
              <a:t>Grup</a:t>
            </a:r>
            <a:r>
              <a:rPr lang="es-ES" sz="2000" dirty="0">
                <a:latin typeface="Georgia" panose="02040502050405020303" pitchFamily="18" charset="0"/>
              </a:rPr>
              <a:t> UPF: 15.759 </a:t>
            </a:r>
            <a:r>
              <a:rPr lang="es-ES" sz="2000" dirty="0" err="1">
                <a:latin typeface="Georgia" panose="02040502050405020303" pitchFamily="18" charset="0"/>
              </a:rPr>
              <a:t>estudiants</a:t>
            </a:r>
            <a:r>
              <a:rPr lang="es-ES" sz="2000" dirty="0">
                <a:latin typeface="Georgia" panose="02040502050405020303" pitchFamily="18" charset="0"/>
              </a:rPr>
              <a:t> en 51 programes)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 err="1">
                <a:latin typeface="Georgia" panose="02040502050405020303" pitchFamily="18" charset="0"/>
              </a:rPr>
              <a:t>Màster</a:t>
            </a:r>
            <a:r>
              <a:rPr lang="es-ES" sz="2000" b="1" dirty="0">
                <a:latin typeface="Georgia" panose="02040502050405020303" pitchFamily="18" charset="0"/>
              </a:rPr>
              <a:t> </a:t>
            </a:r>
            <a:r>
              <a:rPr lang="es-ES" sz="2000" b="1" dirty="0" err="1">
                <a:latin typeface="Georgia" panose="02040502050405020303" pitchFamily="18" charset="0"/>
              </a:rPr>
              <a:t>universitari</a:t>
            </a:r>
            <a:r>
              <a:rPr lang="es-ES" sz="2000" b="1" dirty="0">
                <a:latin typeface="Georgia" panose="02040502050405020303" pitchFamily="18" charset="0"/>
              </a:rPr>
              <a:t>:</a:t>
            </a:r>
            <a:r>
              <a:rPr lang="es-ES" sz="2000" dirty="0">
                <a:latin typeface="Georgia" panose="02040502050405020303" pitchFamily="18" charset="0"/>
              </a:rPr>
              <a:t> 1.370 </a:t>
            </a:r>
            <a:r>
              <a:rPr lang="es-ES" sz="2000" dirty="0" err="1">
                <a:latin typeface="Georgia" panose="02040502050405020303" pitchFamily="18" charset="0"/>
              </a:rPr>
              <a:t>estudiants</a:t>
            </a:r>
            <a:r>
              <a:rPr lang="es-ES" sz="2000" dirty="0">
                <a:latin typeface="Georgia" panose="02040502050405020303" pitchFamily="18" charset="0"/>
              </a:rPr>
              <a:t> en 33 programes (</a:t>
            </a:r>
            <a:r>
              <a:rPr lang="es-ES" sz="2000" dirty="0" err="1">
                <a:latin typeface="Georgia" panose="02040502050405020303" pitchFamily="18" charset="0"/>
              </a:rPr>
              <a:t>Grup</a:t>
            </a:r>
            <a:r>
              <a:rPr lang="es-ES" sz="2000" dirty="0">
                <a:latin typeface="Georgia" panose="02040502050405020303" pitchFamily="18" charset="0"/>
              </a:rPr>
              <a:t> UPF: 3.169 </a:t>
            </a:r>
            <a:r>
              <a:rPr lang="es-ES" sz="2000" dirty="0" err="1">
                <a:latin typeface="Georgia" panose="02040502050405020303" pitchFamily="18" charset="0"/>
              </a:rPr>
              <a:t>estudiants</a:t>
            </a:r>
            <a:r>
              <a:rPr lang="es-ES" sz="2000" dirty="0">
                <a:latin typeface="Georgia" panose="02040502050405020303" pitchFamily="18" charset="0"/>
              </a:rPr>
              <a:t> en 61 programes)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 err="1">
                <a:latin typeface="Georgia" panose="02040502050405020303" pitchFamily="18" charset="0"/>
              </a:rPr>
              <a:t>Màster</a:t>
            </a:r>
            <a:r>
              <a:rPr lang="es-ES" sz="2000" b="1" dirty="0">
                <a:latin typeface="Georgia" panose="02040502050405020303" pitchFamily="18" charset="0"/>
              </a:rPr>
              <a:t> propi: </a:t>
            </a:r>
            <a:r>
              <a:rPr lang="es-ES" sz="2000" dirty="0">
                <a:latin typeface="Georgia" panose="02040502050405020303" pitchFamily="18" charset="0"/>
              </a:rPr>
              <a:t>449 </a:t>
            </a:r>
            <a:r>
              <a:rPr lang="es-ES" sz="2000" dirty="0" err="1">
                <a:latin typeface="Georgia" panose="02040502050405020303" pitchFamily="18" charset="0"/>
              </a:rPr>
              <a:t>estudiants</a:t>
            </a:r>
            <a:r>
              <a:rPr lang="es-ES" sz="2000" dirty="0">
                <a:latin typeface="Georgia" panose="02040502050405020303" pitchFamily="18" charset="0"/>
              </a:rPr>
              <a:t> en 22 programes</a:t>
            </a:r>
            <a:endParaRPr lang="es-ES" sz="2000" b="1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 err="1">
                <a:latin typeface="Georgia" panose="02040502050405020303" pitchFamily="18" charset="0"/>
              </a:rPr>
              <a:t>Doctorat</a:t>
            </a:r>
            <a:r>
              <a:rPr lang="es-ES" sz="2000" b="1" dirty="0">
                <a:latin typeface="Georgia" panose="02040502050405020303" pitchFamily="18" charset="0"/>
              </a:rPr>
              <a:t>:</a:t>
            </a:r>
            <a:r>
              <a:rPr lang="es-ES" sz="2000" dirty="0">
                <a:latin typeface="Georgia" panose="02040502050405020303" pitchFamily="18" charset="0"/>
              </a:rPr>
              <a:t> 1.333 </a:t>
            </a:r>
            <a:r>
              <a:rPr lang="es-ES" sz="2000" dirty="0" err="1">
                <a:latin typeface="Georgia" panose="02040502050405020303" pitchFamily="18" charset="0"/>
              </a:rPr>
              <a:t>estudiants</a:t>
            </a:r>
            <a:r>
              <a:rPr lang="es-ES" sz="2000" dirty="0">
                <a:latin typeface="Georgia" panose="02040502050405020303" pitchFamily="18" charset="0"/>
              </a:rPr>
              <a:t> en 9 programes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000" b="1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Personal </a:t>
            </a:r>
            <a:r>
              <a:rPr lang="es-ES" sz="2000" b="1" dirty="0" err="1">
                <a:latin typeface="Georgia" panose="02040502050405020303" pitchFamily="18" charset="0"/>
              </a:rPr>
              <a:t>docent</a:t>
            </a:r>
            <a:r>
              <a:rPr lang="es-ES" sz="2000" b="1" dirty="0">
                <a:latin typeface="Georgia" panose="02040502050405020303" pitchFamily="18" charset="0"/>
              </a:rPr>
              <a:t> i investigador </a:t>
            </a:r>
            <a:r>
              <a:rPr lang="es-ES" sz="2000" b="1" dirty="0" err="1">
                <a:latin typeface="Georgia" panose="02040502050405020303" pitchFamily="18" charset="0"/>
              </a:rPr>
              <a:t>equivalent</a:t>
            </a:r>
            <a:r>
              <a:rPr lang="es-ES" sz="2000" b="1" dirty="0">
                <a:latin typeface="Georgia" panose="02040502050405020303" pitchFamily="18" charset="0"/>
              </a:rPr>
              <a:t> a </a:t>
            </a:r>
            <a:r>
              <a:rPr lang="es-ES" sz="2000" b="1" dirty="0" err="1">
                <a:latin typeface="Georgia" panose="02040502050405020303" pitchFamily="18" charset="0"/>
              </a:rPr>
              <a:t>temps</a:t>
            </a:r>
            <a:r>
              <a:rPr lang="es-ES" sz="2000" b="1" dirty="0">
                <a:latin typeface="Georgia" panose="02040502050405020303" pitchFamily="18" charset="0"/>
              </a:rPr>
              <a:t> </a:t>
            </a:r>
            <a:r>
              <a:rPr lang="es-ES" sz="2000" b="1" dirty="0" err="1">
                <a:latin typeface="Georgia" panose="02040502050405020303" pitchFamily="18" charset="0"/>
              </a:rPr>
              <a:t>complet</a:t>
            </a:r>
            <a:r>
              <a:rPr lang="es-ES" sz="2000" b="1" dirty="0">
                <a:latin typeface="Georgia" panose="02040502050405020303" pitchFamily="18" charset="0"/>
              </a:rPr>
              <a:t>:</a:t>
            </a:r>
            <a:r>
              <a:rPr lang="es-ES" sz="2000" dirty="0">
                <a:latin typeface="Georgia" panose="02040502050405020303" pitchFamily="18" charset="0"/>
              </a:rPr>
              <a:t> 1.167 (</a:t>
            </a:r>
            <a:r>
              <a:rPr lang="es-ES" sz="2000" dirty="0" err="1">
                <a:latin typeface="Georgia" panose="02040502050405020303" pitchFamily="18" charset="0"/>
              </a:rPr>
              <a:t>Professorat</a:t>
            </a:r>
            <a:r>
              <a:rPr lang="es-ES" sz="2000" dirty="0">
                <a:latin typeface="Georgia" panose="02040502050405020303" pitchFamily="18" charset="0"/>
              </a:rPr>
              <a:t> </a:t>
            </a:r>
            <a:r>
              <a:rPr lang="es-ES" sz="2000" dirty="0" err="1">
                <a:latin typeface="Georgia" panose="02040502050405020303" pitchFamily="18" charset="0"/>
              </a:rPr>
              <a:t>permanent</a:t>
            </a:r>
            <a:r>
              <a:rPr lang="es-ES" sz="2000" dirty="0">
                <a:latin typeface="Georgia" panose="02040502050405020303" pitchFamily="18" charset="0"/>
              </a:rPr>
              <a:t>: 308)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Personal </a:t>
            </a:r>
            <a:r>
              <a:rPr lang="es-ES" sz="2000" b="1" dirty="0" err="1">
                <a:latin typeface="Georgia" panose="02040502050405020303" pitchFamily="18" charset="0"/>
              </a:rPr>
              <a:t>d'administració</a:t>
            </a:r>
            <a:r>
              <a:rPr lang="es-ES" sz="2000" b="1" dirty="0">
                <a:latin typeface="Georgia" panose="02040502050405020303" pitchFamily="18" charset="0"/>
              </a:rPr>
              <a:t> i </a:t>
            </a:r>
            <a:r>
              <a:rPr lang="es-ES" sz="2000" b="1" dirty="0" err="1">
                <a:latin typeface="Georgia" panose="02040502050405020303" pitchFamily="18" charset="0"/>
              </a:rPr>
              <a:t>serveis</a:t>
            </a:r>
            <a:r>
              <a:rPr lang="es-ES" sz="2000" b="1" dirty="0">
                <a:latin typeface="Georgia" panose="02040502050405020303" pitchFamily="18" charset="0"/>
              </a:rPr>
              <a:t>:</a:t>
            </a:r>
            <a:r>
              <a:rPr lang="es-ES" sz="2000" dirty="0">
                <a:latin typeface="Georgia" panose="02040502050405020303" pitchFamily="18" charset="0"/>
              </a:rPr>
              <a:t> 725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000" b="1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 err="1">
                <a:latin typeface="Georgia" panose="02040502050405020303" pitchFamily="18" charset="0"/>
              </a:rPr>
              <a:t>Pressupost</a:t>
            </a:r>
            <a:r>
              <a:rPr lang="es-ES" sz="2000" b="1" dirty="0">
                <a:latin typeface="Georgia" panose="02040502050405020303" pitchFamily="18" charset="0"/>
              </a:rPr>
              <a:t> 2022:</a:t>
            </a:r>
            <a:r>
              <a:rPr lang="es-ES" sz="2000" dirty="0">
                <a:latin typeface="Georgia" panose="02040502050405020303" pitchFamily="18" charset="0"/>
              </a:rPr>
              <a:t> 158 M€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 err="1">
                <a:latin typeface="Georgia" panose="02040502050405020303" pitchFamily="18" charset="0"/>
              </a:rPr>
              <a:t>Instal·lacions</a:t>
            </a:r>
            <a:r>
              <a:rPr lang="es-ES" sz="2000" b="1" dirty="0">
                <a:latin typeface="Georgia" panose="02040502050405020303" pitchFamily="18" charset="0"/>
              </a:rPr>
              <a:t> </a:t>
            </a:r>
            <a:r>
              <a:rPr lang="es-ES" sz="2000" b="1" dirty="0" err="1">
                <a:latin typeface="Georgia" panose="02040502050405020303" pitchFamily="18" charset="0"/>
              </a:rPr>
              <a:t>principals</a:t>
            </a:r>
            <a:r>
              <a:rPr lang="es-ES" sz="2000" b="1" dirty="0">
                <a:latin typeface="Georgia" panose="02040502050405020303" pitchFamily="18" charset="0"/>
              </a:rPr>
              <a:t>:</a:t>
            </a:r>
            <a:r>
              <a:rPr lang="es-ES" sz="2000" dirty="0">
                <a:latin typeface="Georgia" panose="02040502050405020303" pitchFamily="18" charset="0"/>
              </a:rPr>
              <a:t> 3 campus i 2 </a:t>
            </a:r>
            <a:r>
              <a:rPr lang="es-ES" sz="2000" dirty="0" err="1">
                <a:latin typeface="Georgia" panose="02040502050405020303" pitchFamily="18" charset="0"/>
              </a:rPr>
              <a:t>parcs</a:t>
            </a:r>
            <a:r>
              <a:rPr lang="es-ES" sz="2000" dirty="0">
                <a:latin typeface="Georgia" panose="02040502050405020303" pitchFamily="18" charset="0"/>
              </a:rPr>
              <a:t> de recerca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15616" y="283295"/>
            <a:ext cx="7776864" cy="76944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Dimensions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i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principals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indicadors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  <a:p>
            <a:r>
              <a:rPr lang="ca-ES" sz="2200" dirty="0">
                <a:solidFill>
                  <a:srgbClr val="C00000"/>
                </a:solidFill>
                <a:latin typeface="Verdana" pitchFamily="34" charset="0"/>
              </a:rPr>
              <a:t>(curs 2021-2022)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9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76944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Una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universitat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urbana, </a:t>
            </a:r>
          </a:p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amb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tres campus al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cor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de Barcelona</a:t>
            </a:r>
          </a:p>
        </p:txBody>
      </p:sp>
      <p:grpSp>
        <p:nvGrpSpPr>
          <p:cNvPr id="6" name="1 Grupo"/>
          <p:cNvGrpSpPr/>
          <p:nvPr/>
        </p:nvGrpSpPr>
        <p:grpSpPr>
          <a:xfrm rot="5400000">
            <a:off x="1969815" y="-161503"/>
            <a:ext cx="5158328" cy="7874838"/>
            <a:chOff x="0" y="0"/>
            <a:chExt cx="5852160" cy="8405165"/>
          </a:xfrm>
        </p:grpSpPr>
        <p:pic>
          <p:nvPicPr>
            <p:cNvPr id="7" name="Imatge 1" descr="C:\Documents and Settings\U54396\Mis documentos\Docu_temes\Prezzi\Prezzi UPF\mapa bcn3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2918" y="2585924"/>
              <a:ext cx="5786323" cy="585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Imatge 2" descr="C:\Documents and Settings\U54396\Mis documentos\Docu_temes\Shanghai\Fotos\PRBB.jp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16200000">
              <a:off x="3613708" y="351130"/>
              <a:ext cx="2589581" cy="188732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tge 3" descr="C:\Documents and Settings\U54396\Mis documentos\Docu_temes\Shanghai\Fotos\Poblenou Campus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36500" y="336500"/>
              <a:ext cx="2589581" cy="1916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Imatge 5" descr="C:\Documents and Settings\U54396\Mis documentos\Docu_temes\Shanghai\Fotos\Ciutadella Campus (aerial).jpg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16200000">
              <a:off x="1649577" y="310896"/>
              <a:ext cx="2589581" cy="196778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1" name="Text Box 3"/>
          <p:cNvSpPr txBox="1">
            <a:spLocks noChangeArrowheads="1"/>
          </p:cNvSpPr>
          <p:nvPr/>
        </p:nvSpPr>
        <p:spPr bwMode="auto">
          <a:xfrm rot="5400000">
            <a:off x="1213224" y="3727704"/>
            <a:ext cx="576000" cy="1224000"/>
          </a:xfrm>
          <a:prstGeom prst="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effectLst/>
                <a:latin typeface="Georgia"/>
                <a:ea typeface="Calibri"/>
                <a:cs typeface="Times New Roman"/>
              </a:rPr>
              <a:t>Campus de la Ciutadella</a:t>
            </a:r>
            <a:endParaRPr lang="es-E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 rot="5400000">
            <a:off x="1151592" y="5049208"/>
            <a:ext cx="576000" cy="1080000"/>
          </a:xfrm>
          <a:prstGeom prst="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Campus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del Mar</a:t>
            </a:r>
            <a:endParaRPr lang="es-E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 rot="5400000">
            <a:off x="3833872" y="1231808"/>
            <a:ext cx="612000" cy="1440000"/>
          </a:xfrm>
          <a:prstGeom prst="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effectLst/>
                <a:latin typeface="Georgia"/>
                <a:ea typeface="Calibri"/>
                <a:cs typeface="Times New Roman"/>
              </a:rPr>
              <a:t>Campus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effectLst/>
                <a:latin typeface="Georgia"/>
                <a:ea typeface="Calibri"/>
                <a:cs typeface="Times New Roman"/>
              </a:rPr>
              <a:t>del Poblenou</a:t>
            </a:r>
            <a:endParaRPr lang="es-E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 rot="5400000">
            <a:off x="1529592" y="727808"/>
            <a:ext cx="900000" cy="2448000"/>
          </a:xfrm>
          <a:prstGeom prst="round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Comunicació</a:t>
            </a:r>
          </a:p>
          <a:p>
            <a:pPr marL="177800" indent="-177800">
              <a:lnSpc>
                <a:spcPct val="115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Enginyeries i TIC</a:t>
            </a:r>
            <a:endParaRPr lang="es-ES" sz="1200" b="1" dirty="0">
              <a:latin typeface="Georgia"/>
              <a:ea typeface="Calibri"/>
              <a:cs typeface="Times New Roman"/>
            </a:endParaRP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Traducció i C. Llenguatge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 rot="5400000">
            <a:off x="3544694" y="3151572"/>
            <a:ext cx="1406535" cy="2376264"/>
          </a:xfrm>
          <a:prstGeom prst="round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Economia i Empresa</a:t>
            </a: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Humanitats</a:t>
            </a: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C. Polítiques i Socials</a:t>
            </a: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Dret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 rot="5400000">
            <a:off x="3401784" y="4599208"/>
            <a:ext cx="432000" cy="1980000"/>
          </a:xfrm>
          <a:prstGeom prst="round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>
                <a:latin typeface="Georgia"/>
                <a:ea typeface="Calibri"/>
                <a:cs typeface="Times New Roman"/>
              </a:rPr>
              <a:t>Medicina i </a:t>
            </a:r>
            <a:r>
              <a:rPr lang="es-ES" sz="1200" b="1" dirty="0" err="1">
                <a:latin typeface="Georgia"/>
                <a:ea typeface="Calibri"/>
                <a:cs typeface="Times New Roman"/>
              </a:rPr>
              <a:t>Ciències</a:t>
            </a:r>
            <a:r>
              <a:rPr lang="ca-ES" sz="1200" b="1" dirty="0">
                <a:latin typeface="Georgia"/>
                <a:ea typeface="Calibri"/>
                <a:cs typeface="Times New Roman"/>
              </a:rPr>
              <a:t> de la Vida</a:t>
            </a:r>
          </a:p>
        </p:txBody>
      </p:sp>
    </p:spTree>
    <p:extLst>
      <p:ext uri="{BB962C8B-B14F-4D97-AF65-F5344CB8AC3E}">
        <p14:creationId xmlns:p14="http://schemas.microsoft.com/office/powerpoint/2010/main" val="329906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7532" y="2118335"/>
            <a:ext cx="7560840" cy="224676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800" dirty="0" err="1">
                <a:latin typeface="Georgia" panose="02040502050405020303" pitchFamily="18" charset="0"/>
              </a:rPr>
              <a:t>Docència</a:t>
            </a:r>
            <a:r>
              <a:rPr lang="es-ES" sz="2800" dirty="0">
                <a:latin typeface="Georgia" panose="02040502050405020303" pitchFamily="18" charset="0"/>
              </a:rPr>
              <a:t> de </a:t>
            </a:r>
            <a:r>
              <a:rPr lang="es-ES" sz="2800" dirty="0" err="1">
                <a:latin typeface="Georgia" panose="02040502050405020303" pitchFamily="18" charset="0"/>
              </a:rPr>
              <a:t>qualitat</a:t>
            </a: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800" dirty="0">
                <a:latin typeface="Georgia" panose="02040502050405020303" pitchFamily="18" charset="0"/>
              </a:rPr>
              <a:t>Recerca </a:t>
            </a:r>
            <a:r>
              <a:rPr lang="es-ES" sz="2800" dirty="0" err="1">
                <a:latin typeface="Georgia" panose="02040502050405020303" pitchFamily="18" charset="0"/>
              </a:rPr>
              <a:t>d’excel·lència</a:t>
            </a: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800" dirty="0" err="1">
                <a:latin typeface="Georgia" panose="02040502050405020303" pitchFamily="18" charset="0"/>
              </a:rPr>
              <a:t>Vocació</a:t>
            </a:r>
            <a:r>
              <a:rPr lang="es-ES" sz="2800" dirty="0">
                <a:latin typeface="Georgia" panose="02040502050405020303" pitchFamily="18" charset="0"/>
              </a:rPr>
              <a:t> internacional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El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model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UPF</a:t>
            </a:r>
          </a:p>
        </p:txBody>
      </p:sp>
    </p:spTree>
    <p:extLst>
      <p:ext uri="{BB962C8B-B14F-4D97-AF65-F5344CB8AC3E}">
        <p14:creationId xmlns:p14="http://schemas.microsoft.com/office/powerpoint/2010/main" val="23808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Docència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de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qualitat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alguns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indicadors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031798063"/>
              </p:ext>
            </p:extLst>
          </p:nvPr>
        </p:nvGraphicFramePr>
        <p:xfrm>
          <a:off x="323528" y="126876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256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Recerca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d’excel·lència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captació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de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fons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competitius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160208383"/>
              </p:ext>
            </p:extLst>
          </p:nvPr>
        </p:nvGraphicFramePr>
        <p:xfrm>
          <a:off x="1835696" y="836712"/>
          <a:ext cx="5616624" cy="315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716016" y="4134472"/>
            <a:ext cx="3873742" cy="2277547"/>
          </a:xfrm>
          <a:prstGeom prst="rect">
            <a:avLst/>
          </a:prstGeom>
          <a:solidFill>
            <a:srgbClr val="C00000">
              <a:alpha val="38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dirty="0" err="1">
                <a:latin typeface="Georgia" panose="02040502050405020303" pitchFamily="18" charset="0"/>
              </a:rPr>
              <a:t>Màxima</a:t>
            </a:r>
            <a:r>
              <a:rPr lang="es-ES" sz="1600" b="1" dirty="0">
                <a:latin typeface="Georgia" panose="02040502050405020303" pitchFamily="18" charset="0"/>
              </a:rPr>
              <a:t> </a:t>
            </a:r>
            <a:r>
              <a:rPr lang="es-ES" sz="1600" b="1" dirty="0" err="1">
                <a:latin typeface="Georgia" panose="02040502050405020303" pitchFamily="18" charset="0"/>
              </a:rPr>
              <a:t>competitivitat</a:t>
            </a:r>
            <a:r>
              <a:rPr lang="es-ES" sz="1600" b="1" dirty="0">
                <a:latin typeface="Georgia" panose="02040502050405020303" pitchFamily="18" charset="0"/>
              </a:rPr>
              <a:t> a Europa: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400" b="1" dirty="0">
                <a:latin typeface="Georgia" panose="02040502050405020303" pitchFamily="18" charset="0"/>
              </a:rPr>
              <a:t>1a. </a:t>
            </a:r>
            <a:r>
              <a:rPr lang="es-ES" sz="1400" dirty="0" err="1">
                <a:latin typeface="Georgia" panose="02040502050405020303" pitchFamily="18" charset="0"/>
              </a:rPr>
              <a:t>universitat</a:t>
            </a:r>
            <a:r>
              <a:rPr lang="es-ES" sz="1400" dirty="0">
                <a:latin typeface="Georgia" panose="02040502050405020303" pitchFamily="18" charset="0"/>
              </a:rPr>
              <a:t> </a:t>
            </a:r>
            <a:r>
              <a:rPr lang="es-ES" sz="1400" dirty="0" err="1">
                <a:latin typeface="Georgia" panose="02040502050405020303" pitchFamily="18" charset="0"/>
              </a:rPr>
              <a:t>espanyola</a:t>
            </a:r>
            <a:r>
              <a:rPr lang="es-ES" sz="1400" dirty="0">
                <a:latin typeface="Georgia" panose="02040502050405020303" pitchFamily="18" charset="0"/>
              </a:rPr>
              <a:t> en </a:t>
            </a:r>
            <a:r>
              <a:rPr lang="es-ES" sz="1400" i="1" dirty="0" err="1">
                <a:latin typeface="Georgia" panose="02040502050405020303" pitchFamily="18" charset="0"/>
              </a:rPr>
              <a:t>grants</a:t>
            </a:r>
            <a:r>
              <a:rPr lang="es-ES" sz="1400" dirty="0">
                <a:latin typeface="Georgia" panose="02040502050405020303" pitchFamily="18" charset="0"/>
              </a:rPr>
              <a:t> del </a:t>
            </a:r>
            <a:r>
              <a:rPr lang="es-ES" sz="1400" b="1" dirty="0" err="1">
                <a:latin typeface="Georgia" panose="02040502050405020303" pitchFamily="18" charset="0"/>
              </a:rPr>
              <a:t>European</a:t>
            </a:r>
            <a:r>
              <a:rPr lang="es-ES" sz="1400" b="1" dirty="0">
                <a:latin typeface="Georgia" panose="02040502050405020303" pitchFamily="18" charset="0"/>
              </a:rPr>
              <a:t> </a:t>
            </a:r>
            <a:r>
              <a:rPr lang="es-ES" sz="1400" b="1" dirty="0" err="1">
                <a:latin typeface="Georgia" panose="02040502050405020303" pitchFamily="18" charset="0"/>
              </a:rPr>
              <a:t>Research</a:t>
            </a:r>
            <a:r>
              <a:rPr lang="es-ES" sz="1400" b="1" dirty="0">
                <a:latin typeface="Georgia" panose="02040502050405020303" pitchFamily="18" charset="0"/>
              </a:rPr>
              <a:t> Council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1400" dirty="0">
              <a:latin typeface="Georgia" panose="02040502050405020303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400" dirty="0" err="1">
                <a:latin typeface="Georgia" panose="02040502050405020303" pitchFamily="18" charset="0"/>
              </a:rPr>
              <a:t>Resultats</a:t>
            </a:r>
            <a:r>
              <a:rPr lang="es-ES" sz="1400" dirty="0">
                <a:latin typeface="Georgia" panose="02040502050405020303" pitchFamily="18" charset="0"/>
              </a:rPr>
              <a:t> </a:t>
            </a:r>
            <a:r>
              <a:rPr lang="es-ES" sz="1400" b="1" dirty="0" err="1">
                <a:latin typeface="Georgia" panose="02040502050405020303" pitchFamily="18" charset="0"/>
              </a:rPr>
              <a:t>Horizon</a:t>
            </a:r>
            <a:r>
              <a:rPr lang="es-ES" sz="1400" b="1" dirty="0">
                <a:latin typeface="Georgia" panose="02040502050405020303" pitchFamily="18" charset="0"/>
              </a:rPr>
              <a:t> 2020: </a:t>
            </a:r>
          </a:p>
          <a:p>
            <a:pPr marL="266700">
              <a:buClr>
                <a:srgbClr val="C00000"/>
              </a:buClr>
            </a:pPr>
            <a:r>
              <a:rPr lang="es-ES" sz="1400" b="1" dirty="0">
                <a:latin typeface="Georgia" panose="02040502050405020303" pitchFamily="18" charset="0"/>
              </a:rPr>
              <a:t>176 </a:t>
            </a:r>
            <a:r>
              <a:rPr lang="es-ES" sz="1400" b="1" dirty="0" err="1">
                <a:latin typeface="Georgia" panose="02040502050405020303" pitchFamily="18" charset="0"/>
              </a:rPr>
              <a:t>projectes</a:t>
            </a:r>
            <a:r>
              <a:rPr lang="es-ES" sz="1400" b="1" dirty="0">
                <a:latin typeface="Georgia" panose="02040502050405020303" pitchFamily="18" charset="0"/>
              </a:rPr>
              <a:t> i +85M€ </a:t>
            </a:r>
            <a:r>
              <a:rPr lang="es-ES" sz="1400" dirty="0">
                <a:latin typeface="Georgia" panose="02040502050405020303" pitchFamily="18" charset="0"/>
              </a:rPr>
              <a:t> (el 6,5% del total </a:t>
            </a:r>
            <a:r>
              <a:rPr lang="es-ES" sz="1400" dirty="0" err="1">
                <a:latin typeface="Georgia" panose="02040502050405020303" pitchFamily="18" charset="0"/>
              </a:rPr>
              <a:t>obtingut</a:t>
            </a:r>
            <a:r>
              <a:rPr lang="es-ES" sz="1400" dirty="0">
                <a:latin typeface="Georgia" panose="02040502050405020303" pitchFamily="18" charset="0"/>
              </a:rPr>
              <a:t> </a:t>
            </a:r>
            <a:r>
              <a:rPr lang="es-ES" sz="1400" dirty="0" err="1">
                <a:latin typeface="Georgia" panose="02040502050405020303" pitchFamily="18" charset="0"/>
              </a:rPr>
              <a:t>pel</a:t>
            </a:r>
            <a:r>
              <a:rPr lang="es-ES" sz="1400" dirty="0">
                <a:latin typeface="Georgia" panose="02040502050405020303" pitchFamily="18" charset="0"/>
              </a:rPr>
              <a:t> SUE </a:t>
            </a:r>
            <a:r>
              <a:rPr lang="es-ES" sz="1400" dirty="0" err="1">
                <a:latin typeface="Georgia" panose="02040502050405020303" pitchFamily="18" charset="0"/>
              </a:rPr>
              <a:t>amb</a:t>
            </a:r>
            <a:r>
              <a:rPr lang="es-ES" sz="1400" dirty="0">
                <a:latin typeface="Georgia" panose="02040502050405020303" pitchFamily="18" charset="0"/>
              </a:rPr>
              <a:t> </a:t>
            </a:r>
            <a:r>
              <a:rPr lang="es-ES" sz="1400" dirty="0" err="1">
                <a:latin typeface="Georgia" panose="02040502050405020303" pitchFamily="18" charset="0"/>
              </a:rPr>
              <a:t>menys</a:t>
            </a:r>
            <a:r>
              <a:rPr lang="es-ES" sz="1400" dirty="0">
                <a:latin typeface="Georgia" panose="02040502050405020303" pitchFamily="18" charset="0"/>
              </a:rPr>
              <a:t> de l'1% del PDI), </a:t>
            </a:r>
            <a:r>
              <a:rPr lang="fr-FR" sz="1400" dirty="0" err="1">
                <a:latin typeface="Georgia" panose="02040502050405020303" pitchFamily="18" charset="0"/>
              </a:rPr>
              <a:t>incloent</a:t>
            </a:r>
            <a:r>
              <a:rPr lang="fr-FR" sz="1400" dirty="0">
                <a:latin typeface="Georgia" panose="02040502050405020303" pitchFamily="18" charset="0"/>
              </a:rPr>
              <a:t>-hi: </a:t>
            </a:r>
          </a:p>
          <a:p>
            <a:pPr marL="447675" indent="-174625" defTabSz="895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Georgia" panose="02040502050405020303" pitchFamily="18" charset="0"/>
              </a:rPr>
              <a:t>33 ERC Grants</a:t>
            </a:r>
          </a:p>
          <a:p>
            <a:pPr marL="447675" indent="-174625" defTabSz="895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Georgia" panose="02040502050405020303" pitchFamily="18" charset="0"/>
              </a:rPr>
              <a:t>64 </a:t>
            </a:r>
            <a:r>
              <a:rPr lang="fr-FR" sz="1400" dirty="0" err="1">
                <a:latin typeface="Georgia" panose="02040502050405020303" pitchFamily="18" charset="0"/>
              </a:rPr>
              <a:t>accions</a:t>
            </a:r>
            <a:r>
              <a:rPr lang="fr-FR" sz="1400" dirty="0">
                <a:latin typeface="Georgia" panose="02040502050405020303" pitchFamily="18" charset="0"/>
              </a:rPr>
              <a:t> Marie Curie</a:t>
            </a:r>
            <a:endParaRPr lang="es-ES" sz="1000" i="1" dirty="0">
              <a:latin typeface="Georgia" panose="02040502050405020303" pitchFamily="18" charset="0"/>
            </a:endParaRPr>
          </a:p>
        </p:txBody>
      </p:sp>
      <p:graphicFrame>
        <p:nvGraphicFramePr>
          <p:cNvPr id="9" name="Gràfic 8"/>
          <p:cNvGraphicFramePr/>
          <p:nvPr>
            <p:extLst>
              <p:ext uri="{D42A27DB-BD31-4B8C-83A1-F6EECF244321}">
                <p14:modId xmlns:p14="http://schemas.microsoft.com/office/powerpoint/2010/main" val="804816248"/>
              </p:ext>
            </p:extLst>
          </p:nvPr>
        </p:nvGraphicFramePr>
        <p:xfrm>
          <a:off x="467544" y="4134472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082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Recerca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d’excelència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alguns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indicadors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258888304"/>
              </p:ext>
            </p:extLst>
          </p:nvPr>
        </p:nvGraphicFramePr>
        <p:xfrm>
          <a:off x="323528" y="126876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6844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1030</Words>
  <Application>Microsoft Office PowerPoint</Application>
  <PresentationFormat>Presentación en pantalla (4:3)</PresentationFormat>
  <Paragraphs>253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Universitat Pompeu Fabra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U16433</dc:creator>
  <cp:lastModifiedBy>LAURA MARIA SAUS FERRER</cp:lastModifiedBy>
  <cp:revision>88</cp:revision>
  <cp:lastPrinted>2020-02-04T09:10:22Z</cp:lastPrinted>
  <dcterms:created xsi:type="dcterms:W3CDTF">2012-11-28T12:18:33Z</dcterms:created>
  <dcterms:modified xsi:type="dcterms:W3CDTF">2022-06-10T09:25:59Z</dcterms:modified>
</cp:coreProperties>
</file>